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8"/>
  </p:notesMasterIdLst>
  <p:handoutMasterIdLst>
    <p:handoutMasterId r:id="rId29"/>
  </p:handoutMasterIdLst>
  <p:sldIdLst>
    <p:sldId id="784" r:id="rId2"/>
    <p:sldId id="785" r:id="rId3"/>
    <p:sldId id="786" r:id="rId4"/>
    <p:sldId id="778" r:id="rId5"/>
    <p:sldId id="594" r:id="rId6"/>
    <p:sldId id="779" r:id="rId7"/>
    <p:sldId id="733" r:id="rId8"/>
    <p:sldId id="730" r:id="rId9"/>
    <p:sldId id="580" r:id="rId10"/>
    <p:sldId id="584" r:id="rId11"/>
    <p:sldId id="697" r:id="rId12"/>
    <p:sldId id="578" r:id="rId13"/>
    <p:sldId id="585" r:id="rId14"/>
    <p:sldId id="517" r:id="rId15"/>
    <p:sldId id="781" r:id="rId16"/>
    <p:sldId id="734" r:id="rId17"/>
    <p:sldId id="735" r:id="rId18"/>
    <p:sldId id="736" r:id="rId19"/>
    <p:sldId id="610" r:id="rId20"/>
    <p:sldId id="605" r:id="rId21"/>
    <p:sldId id="614" r:id="rId22"/>
    <p:sldId id="774" r:id="rId23"/>
    <p:sldId id="692" r:id="rId24"/>
    <p:sldId id="780" r:id="rId25"/>
    <p:sldId id="782" r:id="rId26"/>
    <p:sldId id="783" r:id="rId27"/>
  </p:sldIdLst>
  <p:sldSz cx="9144000" cy="6858000" type="screen4x3"/>
  <p:notesSz cx="6858000" cy="9144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amani Varanasi" initials="RV" lastIdx="4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22211C"/>
    <a:srgbClr val="504D33"/>
    <a:srgbClr val="A38A11"/>
    <a:srgbClr val="A17A31"/>
    <a:srgbClr val="5F94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737"/>
    <p:restoredTop sz="75276"/>
  </p:normalViewPr>
  <p:slideViewPr>
    <p:cSldViewPr snapToGrid="0" snapToObjects="1">
      <p:cViewPr>
        <p:scale>
          <a:sx n="120" d="100"/>
          <a:sy n="120" d="100"/>
        </p:scale>
        <p:origin x="144" y="33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93" d="100"/>
        <a:sy n="193" d="100"/>
      </p:scale>
      <p:origin x="0" y="1368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notesMaster" Target="notesMasters/notesMaster1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commentAuthors" Target="commentAuthors.xml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heme" Target="theme/theme1.xml"/><Relationship Id="rId3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5-12-14T10:32:57.442" idx="3">
    <p:pos x="10" y="10"/>
    <p:text/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</a:defRPr>
            </a:lvl1pPr>
          </a:lstStyle>
          <a:p>
            <a:fld id="{3B49548E-E521-D24A-9B6D-C90B0C6E3C8D}" type="datetime1">
              <a:rPr lang="en-US" altLang="en-US"/>
              <a:pPr/>
              <a:t>12/22/15</a:t>
            </a:fld>
            <a:endParaRPr lang="en-US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</a:defRPr>
            </a:lvl1pPr>
          </a:lstStyle>
          <a:p>
            <a:fld id="{004F3C09-1DF9-4B43-9237-4DC88824E01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00687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</a:defRPr>
            </a:lvl1pPr>
          </a:lstStyle>
          <a:p>
            <a:fld id="{6559240B-A290-5446-BE4B-FBC262F75936}" type="datetime1">
              <a:rPr lang="en-US" altLang="en-US"/>
              <a:pPr/>
              <a:t>12/22/15</a:t>
            </a:fld>
            <a:endParaRPr lang="en-US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CA" noProof="0" smtClean="0"/>
              <a:t>Click to edit Master text styles</a:t>
            </a:r>
          </a:p>
          <a:p>
            <a:pPr lvl="1"/>
            <a:r>
              <a:rPr lang="en-CA" noProof="0" smtClean="0"/>
              <a:t>Second level</a:t>
            </a:r>
          </a:p>
          <a:p>
            <a:pPr lvl="2"/>
            <a:r>
              <a:rPr lang="en-CA" noProof="0" smtClean="0"/>
              <a:t>Third level</a:t>
            </a:r>
          </a:p>
          <a:p>
            <a:pPr lvl="3"/>
            <a:r>
              <a:rPr lang="en-CA" noProof="0" smtClean="0"/>
              <a:t>Fourth level</a:t>
            </a:r>
          </a:p>
          <a:p>
            <a:pPr lvl="4"/>
            <a:r>
              <a:rPr lang="en-CA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</a:defRPr>
            </a:lvl1pPr>
          </a:lstStyle>
          <a:p>
            <a:fld id="{33462B89-0C3C-2040-B383-4B770081954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9711982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62B89-0C3C-2040-B383-4B7700819547}" type="slidenum">
              <a:rPr lang="en-US" altLang="en-US" smtClean="0"/>
              <a:pPr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859227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62B89-0C3C-2040-B383-4B7700819547}" type="slidenum">
              <a:rPr lang="en-US" altLang="en-US" smtClean="0"/>
              <a:pPr/>
              <a:t>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639812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62B89-0C3C-2040-B383-4B7700819547}" type="slidenum">
              <a:rPr lang="en-US" altLang="en-US" smtClean="0"/>
              <a:pPr/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0640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0AA6BBB7-4B89-0242-A3F3-0E30C107996D}" type="slidenum">
              <a:rPr lang="en-US" altLang="en-US" sz="1200">
                <a:latin typeface="Calibri" charset="0"/>
              </a:rPr>
              <a:pPr/>
              <a:t>9</a:t>
            </a:fld>
            <a:endParaRPr lang="en-US" altLang="en-US" sz="1200">
              <a:latin typeface="Calibri" charset="0"/>
            </a:endParaRPr>
          </a:p>
        </p:txBody>
      </p:sp>
      <p:sp>
        <p:nvSpPr>
          <p:cNvPr id="21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50938" y="688975"/>
            <a:ext cx="4559300" cy="3419475"/>
          </a:xfrm>
          <a:noFill/>
          <a:ln cap="flat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4988"/>
            <a:ext cx="5029200" cy="41179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lIns="87298" tIns="42883" rIns="87298" bIns="42883" numCol="1" anchor="t" anchorCtr="0" compatLnSpc="1">
            <a:prstTxWarp prst="textNoShape">
              <a:avLst/>
            </a:prstTxWarp>
          </a:bodyPr>
          <a:lstStyle/>
          <a:p>
            <a:endParaRPr lang="de-DE" alt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855154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2FFF77F5-373A-4C4A-BDEF-3B1133BFF091}" type="slidenum">
              <a:rPr lang="en-US" altLang="en-US" sz="1200">
                <a:latin typeface="Calibri" charset="0"/>
              </a:rPr>
              <a:pPr/>
              <a:t>10</a:t>
            </a:fld>
            <a:endParaRPr lang="en-US" altLang="en-US" sz="1200">
              <a:latin typeface="Calibri" charset="0"/>
            </a:endParaRPr>
          </a:p>
        </p:txBody>
      </p:sp>
      <p:sp>
        <p:nvSpPr>
          <p:cNvPr id="23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50938" y="688975"/>
            <a:ext cx="4559300" cy="3419475"/>
          </a:xfrm>
          <a:noFill/>
          <a:ln cap="flat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4988"/>
            <a:ext cx="5029200" cy="41179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lIns="87298" tIns="42883" rIns="87298" bIns="42883" numCol="1" anchor="t" anchorCtr="0" compatLnSpc="1">
            <a:prstTxWarp prst="textNoShape">
              <a:avLst/>
            </a:prstTxWarp>
          </a:bodyPr>
          <a:lstStyle/>
          <a:p>
            <a:endParaRPr lang="de-DE" alt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756017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Relationship Id="rId3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NewLogoImadeblack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9600" y="1441450"/>
            <a:ext cx="5281613" cy="158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2400" b="1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 smtClean="0"/>
              <a:t>Click to edit Master subtitle style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3503613" y="5780088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>
                <a:solidFill>
                  <a:srgbClr val="404040"/>
                </a:solidFill>
              </a:defRPr>
            </a:lvl1pPr>
          </a:lstStyle>
          <a:p>
            <a:fld id="{A09F1E9A-73D4-9A4E-8656-6107BAE4F290}" type="datetime1">
              <a:rPr lang="en-US" altLang="en-US"/>
              <a:pPr/>
              <a:t>12/22/15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185342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457200" y="6230938"/>
            <a:ext cx="82296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Picture 7" descr="justcheckma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6299200"/>
            <a:ext cx="1519238" cy="31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ctr">
              <a:defRPr sz="2000" b="1" cap="all"/>
            </a:lvl1pPr>
          </a:lstStyle>
          <a:p>
            <a:r>
              <a:rPr lang="en-CA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324601"/>
            <a:ext cx="7772400" cy="1500187"/>
          </a:xfrm>
        </p:spPr>
        <p:txBody>
          <a:bodyPr anchor="b">
            <a:normAutofit/>
          </a:bodyPr>
          <a:lstStyle>
            <a:lvl1pPr marL="0" indent="0" algn="ctr">
              <a:buNone/>
              <a:defRPr sz="4400" b="1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C337B7DB-3CB4-C940-8904-90366B2AC2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159119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 txBox="1">
            <a:spLocks/>
          </p:cNvSpPr>
          <p:nvPr userDrawn="1"/>
        </p:nvSpPr>
        <p:spPr>
          <a:xfrm>
            <a:off x="5780088" y="622300"/>
            <a:ext cx="2906712" cy="425450"/>
          </a:xfrm>
          <a:prstGeom prst="rect">
            <a:avLst/>
          </a:prstGeom>
        </p:spPr>
        <p:txBody>
          <a:bodyPr anchor="ctr"/>
          <a:lstStyle>
            <a:lvl1pPr algn="r" defTabSz="457200" rtl="0" eaLnBrk="1" latinLnBrk="0" hangingPunct="1">
              <a:spcBef>
                <a:spcPct val="0"/>
              </a:spcBef>
              <a:buNone/>
              <a:defRPr sz="200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endParaRPr lang="en-US" sz="1600" dirty="0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457200" y="6230938"/>
            <a:ext cx="82296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Picture 8" descr="justcheckma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6299200"/>
            <a:ext cx="1519238" cy="31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CA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57200">
              <a:buClrTx/>
              <a:buSzPct val="80000"/>
              <a:buFont typeface="Wingdings" charset="2"/>
              <a:buChar char="§"/>
              <a:defRPr>
                <a:latin typeface="+mj-lt"/>
              </a:defRPr>
            </a:lvl1pPr>
            <a:lvl2pPr marL="742950" indent="-285750">
              <a:buFont typeface="Wingdings" charset="2"/>
              <a:buChar char="§"/>
              <a:defRPr>
                <a:latin typeface="+mj-lt"/>
              </a:defRPr>
            </a:lvl2pPr>
            <a:lvl3pPr marL="1143000" indent="-228600">
              <a:buFont typeface="Wingdings" charset="2"/>
              <a:buChar char="§"/>
              <a:defRPr>
                <a:latin typeface="+mj-lt"/>
              </a:defRPr>
            </a:lvl3pPr>
            <a:lvl4pPr marL="1600200" indent="-228600">
              <a:buFont typeface="Wingdings" charset="2"/>
              <a:buChar char="§"/>
              <a:defRPr>
                <a:latin typeface="+mj-lt"/>
              </a:defRPr>
            </a:lvl4pPr>
            <a:lvl5pPr marL="2057400" indent="-228600">
              <a:buFont typeface="Wingdings" charset="2"/>
              <a:buChar char="§"/>
              <a:defRPr>
                <a:latin typeface="+mj-lt"/>
              </a:defRPr>
            </a:lvl5pPr>
          </a:lstStyle>
          <a:p>
            <a:pPr lvl="0"/>
            <a:r>
              <a:rPr lang="en-CA" dirty="0" smtClean="0"/>
              <a:t>Click to edit Master text styles</a:t>
            </a:r>
          </a:p>
          <a:p>
            <a:pPr lvl="1"/>
            <a:r>
              <a:rPr lang="en-CA" dirty="0" smtClean="0"/>
              <a:t>Second level</a:t>
            </a:r>
          </a:p>
          <a:p>
            <a:pPr lvl="2"/>
            <a:r>
              <a:rPr lang="en-CA" dirty="0" smtClean="0"/>
              <a:t>Third level</a:t>
            </a:r>
          </a:p>
          <a:p>
            <a:pPr lvl="3"/>
            <a:r>
              <a:rPr lang="en-CA" dirty="0" smtClean="0"/>
              <a:t>Fourth level</a:t>
            </a:r>
          </a:p>
          <a:p>
            <a:pPr lvl="4"/>
            <a:r>
              <a:rPr lang="en-CA" dirty="0" smtClean="0"/>
              <a:t>Fifth level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4B8E7D7B-8D5A-F54B-970F-E05B004766B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411481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/>
          <p:cNvSpPr txBox="1">
            <a:spLocks/>
          </p:cNvSpPr>
          <p:nvPr userDrawn="1"/>
        </p:nvSpPr>
        <p:spPr>
          <a:xfrm>
            <a:off x="5780088" y="622300"/>
            <a:ext cx="2906712" cy="425450"/>
          </a:xfrm>
          <a:prstGeom prst="rect">
            <a:avLst/>
          </a:prstGeom>
        </p:spPr>
        <p:txBody>
          <a:bodyPr anchor="ctr"/>
          <a:lstStyle>
            <a:lvl1pPr algn="r" defTabSz="457200" rtl="0" eaLnBrk="1" latinLnBrk="0" hangingPunct="1">
              <a:spcBef>
                <a:spcPct val="0"/>
              </a:spcBef>
              <a:buNone/>
              <a:defRPr sz="200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endParaRPr lang="en-US" sz="1600" dirty="0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457200" y="6230938"/>
            <a:ext cx="82296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Picture 8" descr="justcheckma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6299200"/>
            <a:ext cx="1519238" cy="31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CA" dirty="0" smtClean="0"/>
              <a:t>Click to edit Master text styles</a:t>
            </a:r>
          </a:p>
          <a:p>
            <a:pPr lvl="1"/>
            <a:r>
              <a:rPr lang="en-CA" dirty="0" smtClean="0"/>
              <a:t>Second level</a:t>
            </a:r>
          </a:p>
          <a:p>
            <a:pPr lvl="2"/>
            <a:r>
              <a:rPr lang="en-CA" dirty="0" smtClean="0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CA" dirty="0" smtClean="0"/>
              <a:t>Click to edit Master text styles</a:t>
            </a:r>
          </a:p>
          <a:p>
            <a:pPr lvl="1"/>
            <a:r>
              <a:rPr lang="en-CA" dirty="0" smtClean="0"/>
              <a:t>Second level</a:t>
            </a:r>
          </a:p>
          <a:p>
            <a:pPr lvl="2"/>
            <a:r>
              <a:rPr lang="en-CA" dirty="0" smtClean="0"/>
              <a:t>Third level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80728" y="274638"/>
            <a:ext cx="2906072" cy="426542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E235E3D5-E3C6-EB4B-9641-952FD16D0363}" type="slidenum">
              <a:rPr lang="en-CA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760855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 txBox="1">
            <a:spLocks/>
          </p:cNvSpPr>
          <p:nvPr userDrawn="1"/>
        </p:nvSpPr>
        <p:spPr>
          <a:xfrm>
            <a:off x="5780088" y="622300"/>
            <a:ext cx="2906712" cy="425450"/>
          </a:xfrm>
          <a:prstGeom prst="rect">
            <a:avLst/>
          </a:prstGeom>
        </p:spPr>
        <p:txBody>
          <a:bodyPr anchor="ctr"/>
          <a:lstStyle>
            <a:lvl1pPr algn="r" defTabSz="457200" rtl="0" eaLnBrk="1" latinLnBrk="0" hangingPunct="1">
              <a:spcBef>
                <a:spcPct val="0"/>
              </a:spcBef>
              <a:buNone/>
              <a:defRPr sz="200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endParaRPr lang="en-US" sz="1600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457200" y="6230938"/>
            <a:ext cx="82296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Picture 7" descr="justcheckma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6299200"/>
            <a:ext cx="1519238" cy="31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CA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CA" dirty="0" smtClean="0"/>
              <a:t>Click to edit Master text styles</a:t>
            </a:r>
          </a:p>
          <a:p>
            <a:pPr lvl="1"/>
            <a:r>
              <a:rPr lang="en-CA" dirty="0" smtClean="0"/>
              <a:t>Second level</a:t>
            </a:r>
          </a:p>
          <a:p>
            <a:pPr lvl="2"/>
            <a:r>
              <a:rPr lang="en-CA" dirty="0" smtClean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CA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CA" dirty="0" smtClean="0"/>
              <a:t>Click to edit Master text styles</a:t>
            </a:r>
          </a:p>
          <a:p>
            <a:pPr lvl="1"/>
            <a:r>
              <a:rPr lang="en-CA" dirty="0" smtClean="0"/>
              <a:t>Second level</a:t>
            </a:r>
          </a:p>
          <a:p>
            <a:pPr lvl="2"/>
            <a:r>
              <a:rPr lang="en-CA" dirty="0" smtClean="0"/>
              <a:t>Third level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5780728" y="274638"/>
            <a:ext cx="2906072" cy="426542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CA" smtClean="0"/>
              <a:t>Click to edit Master title style</a:t>
            </a:r>
            <a:endParaRPr lang="en-US" dirty="0"/>
          </a:p>
        </p:txBody>
      </p:sp>
      <p:sp>
        <p:nvSpPr>
          <p:cNvPr id="11" name="Footer Placeholder 7"/>
          <p:cNvSpPr>
            <a:spLocks noGrp="1"/>
          </p:cNvSpPr>
          <p:nvPr>
            <p:ph type="ftr" sz="quarter" idx="10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E478EFD1-12B3-DF41-B3B3-7877F2C9C0A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03369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 userDrawn="1"/>
        </p:nvSpPr>
        <p:spPr>
          <a:xfrm>
            <a:off x="5780088" y="622300"/>
            <a:ext cx="2906712" cy="425450"/>
          </a:xfrm>
          <a:prstGeom prst="rect">
            <a:avLst/>
          </a:prstGeom>
        </p:spPr>
        <p:txBody>
          <a:bodyPr anchor="ctr"/>
          <a:lstStyle>
            <a:lvl1pPr algn="r" defTabSz="457200" rtl="0" eaLnBrk="1" latinLnBrk="0" hangingPunct="1">
              <a:spcBef>
                <a:spcPct val="0"/>
              </a:spcBef>
              <a:buNone/>
              <a:defRPr sz="200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endParaRPr lang="en-US" sz="1600" dirty="0"/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457200" y="6230938"/>
            <a:ext cx="82296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Picture 8" descr="justcheckma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6299200"/>
            <a:ext cx="1519238" cy="31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96900" y="274638"/>
            <a:ext cx="8089900" cy="931862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CA" smtClean="0"/>
              <a:t>Click to edit Master title style</a:t>
            </a:r>
            <a:endParaRPr lang="en-US" dirty="0"/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96883C08-0725-6A48-8888-7D04CC42EF0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922844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 userDrawn="1"/>
        </p:nvSpPr>
        <p:spPr>
          <a:xfrm>
            <a:off x="5780088" y="622300"/>
            <a:ext cx="2906712" cy="425450"/>
          </a:xfrm>
          <a:prstGeom prst="rect">
            <a:avLst/>
          </a:prstGeom>
        </p:spPr>
        <p:txBody>
          <a:bodyPr anchor="ctr"/>
          <a:lstStyle>
            <a:lvl1pPr algn="r" defTabSz="457200" rtl="0" eaLnBrk="1" latinLnBrk="0" hangingPunct="1">
              <a:spcBef>
                <a:spcPct val="0"/>
              </a:spcBef>
              <a:buNone/>
              <a:defRPr sz="200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endParaRPr lang="en-US" sz="1600" dirty="0"/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457200" y="6230938"/>
            <a:ext cx="82296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Picture 8" descr="justcheckma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6299200"/>
            <a:ext cx="1519238" cy="31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400" cy="969962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CA" smtClean="0"/>
              <a:t>Click to edit Master title style</a:t>
            </a:r>
            <a:endParaRPr lang="en-US" dirty="0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E0219D0A-295A-0D44-A57D-23D60EDDC96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172891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/>
          <p:cNvSpPr txBox="1">
            <a:spLocks/>
          </p:cNvSpPr>
          <p:nvPr userDrawn="1"/>
        </p:nvSpPr>
        <p:spPr>
          <a:xfrm>
            <a:off x="5780088" y="622300"/>
            <a:ext cx="2906712" cy="425450"/>
          </a:xfrm>
          <a:prstGeom prst="rect">
            <a:avLst/>
          </a:prstGeom>
        </p:spPr>
        <p:txBody>
          <a:bodyPr anchor="ctr"/>
          <a:lstStyle>
            <a:lvl1pPr algn="r" defTabSz="457200" rtl="0" eaLnBrk="1" latinLnBrk="0" hangingPunct="1">
              <a:spcBef>
                <a:spcPct val="0"/>
              </a:spcBef>
              <a:buNone/>
              <a:defRPr sz="200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endParaRPr lang="en-US" sz="1600" dirty="0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457200" y="6230938"/>
            <a:ext cx="82296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Picture 8" descr="justcheckma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6299200"/>
            <a:ext cx="1519238" cy="31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435100"/>
            <a:ext cx="5111750" cy="46910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CA" dirty="0" smtClean="0"/>
              <a:t>Click to edit Master text styles</a:t>
            </a:r>
          </a:p>
          <a:p>
            <a:pPr lvl="1"/>
            <a:r>
              <a:rPr lang="en-CA" dirty="0" smtClean="0"/>
              <a:t>Second level</a:t>
            </a:r>
          </a:p>
          <a:p>
            <a:pPr lvl="2"/>
            <a:r>
              <a:rPr lang="en-CA" dirty="0" smtClean="0"/>
              <a:t>Third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endParaRPr lang="en-CA" dirty="0" smtClean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80728" y="274638"/>
            <a:ext cx="2906072" cy="426542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CA" smtClean="0"/>
              <a:t>Click to edit Master title style</a:t>
            </a:r>
            <a:endParaRPr lang="en-US" dirty="0"/>
          </a:p>
        </p:txBody>
      </p:sp>
      <p:sp>
        <p:nvSpPr>
          <p:cNvPr id="9" name="Footer Placeholder 5"/>
          <p:cNvSpPr>
            <a:spLocks noGrp="1"/>
          </p:cNvSpPr>
          <p:nvPr>
            <p:ph type="ftr" sz="quarter" idx="10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1B09169B-CCEA-FC43-B00B-DB6218E2E10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79737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 userDrawn="1"/>
        </p:nvSpPr>
        <p:spPr>
          <a:xfrm>
            <a:off x="5780088" y="274638"/>
            <a:ext cx="2906712" cy="427037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r" defTabSz="457200" rtl="0" eaLnBrk="1" latinLnBrk="0" hangingPunct="1">
              <a:spcBef>
                <a:spcPct val="0"/>
              </a:spcBef>
              <a:buNone/>
              <a:defRPr sz="2000" b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dirty="0" smtClean="0"/>
              <a:t>ADD SECTION TITLE</a:t>
            </a:r>
            <a:endParaRPr lang="en-US" dirty="0"/>
          </a:p>
        </p:txBody>
      </p:sp>
      <p:sp>
        <p:nvSpPr>
          <p:cNvPr id="6" name="Title Placeholder 1"/>
          <p:cNvSpPr txBox="1">
            <a:spLocks/>
          </p:cNvSpPr>
          <p:nvPr userDrawn="1"/>
        </p:nvSpPr>
        <p:spPr>
          <a:xfrm>
            <a:off x="5780088" y="622300"/>
            <a:ext cx="2906712" cy="425450"/>
          </a:xfrm>
          <a:prstGeom prst="rect">
            <a:avLst/>
          </a:prstGeom>
        </p:spPr>
        <p:txBody>
          <a:bodyPr anchor="ctr"/>
          <a:lstStyle>
            <a:lvl1pPr algn="r" defTabSz="457200" rtl="0" eaLnBrk="1" latinLnBrk="0" hangingPunct="1">
              <a:spcBef>
                <a:spcPct val="0"/>
              </a:spcBef>
              <a:buNone/>
              <a:defRPr sz="200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endParaRPr lang="en-US" sz="1600" dirty="0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57200" y="6230938"/>
            <a:ext cx="82296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Picture 9" descr="justcheckma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6299200"/>
            <a:ext cx="1519238" cy="31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800600"/>
            <a:ext cx="5486400" cy="566738"/>
          </a:xfrm>
        </p:spPr>
        <p:txBody>
          <a:bodyPr anchor="b"/>
          <a:lstStyle>
            <a:lvl1pPr algn="l">
              <a:defRPr sz="1800" b="1" baseline="0"/>
            </a:lvl1pPr>
          </a:lstStyle>
          <a:p>
            <a:r>
              <a:rPr lang="en-CA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57200" y="1127721"/>
            <a:ext cx="6821488" cy="3599853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367338"/>
            <a:ext cx="5486400" cy="804862"/>
          </a:xfrm>
        </p:spPr>
        <p:txBody>
          <a:bodyPr>
            <a:normAutofit/>
          </a:bodyPr>
          <a:lstStyle>
            <a:lvl1pPr marL="0" indent="0">
              <a:buNone/>
              <a:defRPr sz="1600" baseline="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endParaRPr lang="en-CA" dirty="0" smtClean="0"/>
          </a:p>
        </p:txBody>
      </p:sp>
      <p:sp>
        <p:nvSpPr>
          <p:cNvPr id="9" name="Footer Placeholder 5"/>
          <p:cNvSpPr>
            <a:spLocks noGrp="1"/>
          </p:cNvSpPr>
          <p:nvPr>
            <p:ph type="ftr" sz="quarter" idx="10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DBA9DC5A-3FCE-0C4A-9596-8867D3F5D6C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27665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.png"/><Relationship Id="rId1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800100" y="274638"/>
            <a:ext cx="7886700" cy="969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en-US" altLang="en-US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CA" altLang="en-US" dirty="0"/>
              <a:t>Click to edit Master text styles</a:t>
            </a:r>
          </a:p>
          <a:p>
            <a:pPr lvl="1"/>
            <a:r>
              <a:rPr lang="en-CA" altLang="en-US" dirty="0"/>
              <a:t>Second level</a:t>
            </a:r>
          </a:p>
          <a:p>
            <a:pPr lvl="2"/>
            <a:r>
              <a:rPr lang="en-CA" altLang="en-US" dirty="0"/>
              <a:t>Third level</a:t>
            </a:r>
          </a:p>
          <a:p>
            <a:pPr lvl="3"/>
            <a:r>
              <a:rPr lang="en-CA" altLang="en-US" dirty="0"/>
              <a:t>Fourth level</a:t>
            </a:r>
          </a:p>
          <a:p>
            <a:pPr lvl="4"/>
            <a:r>
              <a:rPr lang="en-CA" altLang="en-US" dirty="0"/>
              <a:t>Fifth level</a:t>
            </a:r>
            <a:endParaRPr lang="en-US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404040"/>
                </a:solidFill>
              </a:defRPr>
            </a:lvl1pPr>
          </a:lstStyle>
          <a:p>
            <a:fld id="{39AB3587-2185-B046-9EE1-682ED45F6D3B}" type="slidenum">
              <a:rPr lang="en-US" altLang="en-US"/>
              <a:pPr/>
              <a:t>‹#›</a:t>
            </a:fld>
            <a:endParaRPr lang="en-US" altLang="en-US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47428"/>
            <a:ext cx="9144000" cy="731837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295" r:id="rId1"/>
    <p:sldLayoutId id="2147484296" r:id="rId2"/>
    <p:sldLayoutId id="2147484297" r:id="rId3"/>
    <p:sldLayoutId id="2147484298" r:id="rId4"/>
    <p:sldLayoutId id="2147484299" r:id="rId5"/>
    <p:sldLayoutId id="2147484300" r:id="rId6"/>
    <p:sldLayoutId id="2147484301" r:id="rId7"/>
    <p:sldLayoutId id="2147484302" r:id="rId8"/>
    <p:sldLayoutId id="2147484303" r:id="rId9"/>
  </p:sldLayoutIdLst>
  <p:hf hdr="0" ft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3200" kern="1200">
          <a:solidFill>
            <a:schemeClr val="tx1"/>
          </a:solidFill>
          <a:latin typeface="+mj-lt"/>
          <a:ea typeface="ＭＳ Ｐゴシック" charset="0"/>
          <a:cs typeface="ＭＳ Ｐゴシック" charset="0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Franklin Gothic Book" charset="0"/>
          <a:ea typeface="ＭＳ Ｐゴシック" charset="0"/>
          <a:cs typeface="ＭＳ Ｐゴシック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Franklin Gothic Book" charset="0"/>
          <a:ea typeface="ＭＳ Ｐゴシック" charset="0"/>
          <a:cs typeface="ＭＳ Ｐゴシック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Franklin Gothic Book" charset="0"/>
          <a:ea typeface="ＭＳ Ｐゴシック" charset="0"/>
          <a:cs typeface="ＭＳ Ｐゴシック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Franklin Gothic Book" charset="0"/>
          <a:ea typeface="ＭＳ Ｐゴシック" charset="0"/>
          <a:cs typeface="ＭＳ Ｐゴシック" charset="0"/>
        </a:defRPr>
      </a:lvl5pPr>
      <a:lvl6pPr marL="457200" algn="r" defTabSz="457200" rtl="0" fontAlgn="base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Franklin Gothic Book" charset="0"/>
          <a:ea typeface="ＭＳ Ｐゴシック" charset="0"/>
          <a:cs typeface="ＭＳ Ｐゴシック" charset="0"/>
        </a:defRPr>
      </a:lvl6pPr>
      <a:lvl7pPr marL="914400" algn="r" defTabSz="457200" rtl="0" fontAlgn="base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Franklin Gothic Book" charset="0"/>
          <a:ea typeface="ＭＳ Ｐゴシック" charset="0"/>
          <a:cs typeface="ＭＳ Ｐゴシック" charset="0"/>
        </a:defRPr>
      </a:lvl7pPr>
      <a:lvl8pPr marL="1371600" algn="r" defTabSz="457200" rtl="0" fontAlgn="base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Franklin Gothic Book" charset="0"/>
          <a:ea typeface="ＭＳ Ｐゴシック" charset="0"/>
          <a:cs typeface="ＭＳ Ｐゴシック" charset="0"/>
        </a:defRPr>
      </a:lvl8pPr>
      <a:lvl9pPr marL="1828800" algn="r" defTabSz="457200" rtl="0" fontAlgn="base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Franklin Gothic Book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Wingdings" charset="2"/>
        <a:buChar char="§"/>
        <a:defRPr sz="2400" kern="1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Wingdings" charset="2"/>
        <a:buChar char="§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Wingdings" charset="2"/>
        <a:buChar char="§"/>
        <a:defRPr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Wingdings" charset="2"/>
        <a:buChar char="§"/>
        <a:defRPr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Wingdings" charset="2"/>
        <a:buChar char="§"/>
        <a:defRPr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8.png"/><Relationship Id="rId12" Type="http://schemas.openxmlformats.org/officeDocument/2006/relationships/image" Target="../media/image19.png"/><Relationship Id="rId13" Type="http://schemas.openxmlformats.org/officeDocument/2006/relationships/image" Target="../media/image20.png"/><Relationship Id="rId14" Type="http://schemas.openxmlformats.org/officeDocument/2006/relationships/image" Target="../media/image21.png"/><Relationship Id="rId15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.png"/><Relationship Id="rId3" Type="http://schemas.openxmlformats.org/officeDocument/2006/relationships/image" Target="../media/image10.jpe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Relationship Id="rId9" Type="http://schemas.openxmlformats.org/officeDocument/2006/relationships/image" Target="../media/image16.png"/><Relationship Id="rId10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3.png"/><Relationship Id="rId3" Type="http://schemas.openxmlformats.org/officeDocument/2006/relationships/comments" Target="../comments/commen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-112713" y="0"/>
            <a:ext cx="9144001" cy="6858000"/>
          </a:xfrm>
          <a:prstGeom prst="rect">
            <a:avLst/>
          </a:prstGeom>
          <a:solidFill>
            <a:srgbClr val="22211C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chemeClr val="lt1"/>
              </a:solidFill>
              <a:latin typeface="+mn-lt"/>
              <a:ea typeface="+mn-ea"/>
            </a:endParaRPr>
          </a:p>
        </p:txBody>
      </p:sp>
      <p:sp>
        <p:nvSpPr>
          <p:cNvPr id="13314" name="Slide Number Placeholder 2"/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CD66EB9C-8A6E-824E-9BD1-022989FAC3C8}" type="slidenum">
              <a:rPr lang="en-US" altLang="en-US" sz="1200">
                <a:solidFill>
                  <a:srgbClr val="404040"/>
                </a:solidFill>
              </a:rPr>
              <a:pPr/>
              <a:t>1</a:t>
            </a:fld>
            <a:endParaRPr lang="en-US" altLang="en-US" sz="1200">
              <a:solidFill>
                <a:srgbClr val="404040"/>
              </a:solidFill>
            </a:endParaRPr>
          </a:p>
        </p:txBody>
      </p:sp>
      <p:grpSp>
        <p:nvGrpSpPr>
          <p:cNvPr id="13315" name="Group 11"/>
          <p:cNvGrpSpPr>
            <a:grpSpLocks/>
          </p:cNvGrpSpPr>
          <p:nvPr/>
        </p:nvGrpSpPr>
        <p:grpSpPr bwMode="auto"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8" name="Rectangle 7"/>
            <p:cNvSpPr>
              <a:spLocks noChangeArrowheads="1"/>
            </p:cNvSpPr>
            <p:nvPr/>
          </p:nvSpPr>
          <p:spPr bwMode="auto">
            <a:xfrm>
              <a:off x="0" y="0"/>
              <a:ext cx="9144000" cy="6858000"/>
            </a:xfrm>
            <a:prstGeom prst="rect">
              <a:avLst/>
            </a:prstGeom>
            <a:solidFill>
              <a:srgbClr val="22211C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 eaLnBrk="1" hangingPunct="1">
                <a:defRPr/>
              </a:pPr>
              <a:endParaRPr 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pic>
          <p:nvPicPr>
            <p:cNvPr id="13317" name="Picture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68083" y="0"/>
              <a:ext cx="6788989" cy="44821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" name="Subtitle 1"/>
            <p:cNvSpPr txBox="1">
              <a:spLocks/>
            </p:cNvSpPr>
            <p:nvPr/>
          </p:nvSpPr>
          <p:spPr>
            <a:xfrm>
              <a:off x="1371600" y="3971925"/>
              <a:ext cx="6400800" cy="2322513"/>
            </a:xfrm>
            <a:prstGeom prst="rect">
              <a:avLst/>
            </a:prstGeom>
          </p:spPr>
          <p:txBody>
            <a:bodyPr>
              <a:normAutofit fontScale="92500" lnSpcReduction="10000"/>
            </a:bodyPr>
            <a:lstStyle>
              <a:lvl1pPr marL="342900" indent="-342900" algn="l" defTabSz="45720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§"/>
                <a:defRPr sz="2400" kern="1200">
                  <a:solidFill>
                    <a:schemeClr val="tx1"/>
                  </a:solidFill>
                  <a:latin typeface="+mn-lt"/>
                  <a:ea typeface="ＭＳ Ｐゴシック" charset="0"/>
                  <a:cs typeface="ＭＳ Ｐゴシック" charset="0"/>
                </a:defRPr>
              </a:lvl1pPr>
              <a:lvl2pPr marL="742950" indent="-285750" algn="l" defTabSz="45720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§"/>
                <a:defRPr sz="2000" kern="1200">
                  <a:solidFill>
                    <a:schemeClr val="tx1"/>
                  </a:solidFill>
                  <a:latin typeface="+mn-lt"/>
                  <a:ea typeface="ＭＳ Ｐゴシック" charset="0"/>
                  <a:cs typeface="+mn-cs"/>
                </a:defRPr>
              </a:lvl2pPr>
              <a:lvl3pPr marL="1143000" indent="-228600" algn="l" defTabSz="45720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§"/>
                <a:defRPr kern="1200">
                  <a:solidFill>
                    <a:schemeClr val="tx1"/>
                  </a:solidFill>
                  <a:latin typeface="+mn-lt"/>
                  <a:ea typeface="ＭＳ Ｐゴシック" charset="0"/>
                  <a:cs typeface="+mn-cs"/>
                </a:defRPr>
              </a:lvl3pPr>
              <a:lvl4pPr marL="1600200" indent="-228600" algn="l" defTabSz="45720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§"/>
                <a:defRPr kern="1200">
                  <a:solidFill>
                    <a:schemeClr val="tx1"/>
                  </a:solidFill>
                  <a:latin typeface="+mn-lt"/>
                  <a:ea typeface="ＭＳ Ｐゴシック" charset="0"/>
                  <a:cs typeface="+mn-cs"/>
                </a:defRPr>
              </a:lvl4pPr>
              <a:lvl5pPr marL="2057400" indent="-228600" algn="l" defTabSz="45720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§"/>
                <a:defRPr kern="1200">
                  <a:solidFill>
                    <a:schemeClr val="tx1"/>
                  </a:solidFill>
                  <a:latin typeface="+mn-lt"/>
                  <a:ea typeface="ＭＳ Ｐゴシック" charset="0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Font typeface="Wingdings" charset="0"/>
                <a:buNone/>
                <a:defRPr/>
              </a:pPr>
              <a:r>
                <a:rPr lang="en-US" sz="3200" dirty="0" smtClean="0">
                  <a:solidFill>
                    <a:schemeClr val="bg1"/>
                  </a:solidFill>
                </a:rPr>
                <a:t>Enhancing The Efficacy Of </a:t>
              </a:r>
            </a:p>
            <a:p>
              <a:pPr algn="ctr">
                <a:buFont typeface="Wingdings" charset="0"/>
                <a:buNone/>
                <a:defRPr/>
              </a:pPr>
              <a:r>
                <a:rPr lang="en-US" sz="3200" dirty="0" smtClean="0">
                  <a:solidFill>
                    <a:schemeClr val="bg1"/>
                  </a:solidFill>
                </a:rPr>
                <a:t>Cancer Immunotherapy</a:t>
              </a:r>
            </a:p>
            <a:p>
              <a:pPr algn="ctr">
                <a:buFont typeface="Wingdings" charset="0"/>
                <a:buNone/>
                <a:defRPr/>
              </a:pPr>
              <a:endParaRPr lang="en-US" sz="2800" dirty="0" smtClean="0">
                <a:solidFill>
                  <a:schemeClr val="bg1"/>
                </a:solidFill>
              </a:endParaRPr>
            </a:p>
            <a:p>
              <a:pPr algn="ctr">
                <a:buFont typeface="Wingdings" charset="0"/>
                <a:buNone/>
                <a:defRPr/>
              </a:pPr>
              <a:r>
                <a:rPr lang="en-US" sz="2800" dirty="0" smtClean="0">
                  <a:solidFill>
                    <a:schemeClr val="bg1"/>
                  </a:solidFill>
                </a:rPr>
                <a:t>Non-Confidential Overview</a:t>
              </a:r>
              <a:endParaRPr lang="en-US" dirty="0" smtClean="0">
                <a:solidFill>
                  <a:schemeClr val="bg1"/>
                </a:solidFill>
              </a:endParaRPr>
            </a:p>
            <a:p>
              <a:pPr algn="ctr">
                <a:buFont typeface="Wingdings" charset="0"/>
                <a:buNone/>
                <a:defRPr/>
              </a:pPr>
              <a:r>
                <a:rPr lang="en-US" sz="2600" dirty="0" smtClean="0">
                  <a:solidFill>
                    <a:schemeClr val="bg1"/>
                  </a:solidFill>
                </a:rPr>
                <a:t>January 2016</a:t>
              </a:r>
            </a:p>
            <a:p>
              <a:pPr>
                <a:buFont typeface="Wingdings" charset="0"/>
                <a:buNone/>
                <a:defRPr/>
              </a:pPr>
              <a:endParaRPr lang="en-US" sz="2000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Slide Number Placeholder 4"/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9D228235-1BDA-9647-8A13-10550B15893B}" type="slidenum">
              <a:rPr lang="en-US" altLang="en-US" sz="1200">
                <a:solidFill>
                  <a:srgbClr val="404040"/>
                </a:solidFill>
              </a:rPr>
              <a:pPr/>
              <a:t>10</a:t>
            </a:fld>
            <a:endParaRPr lang="en-US" altLang="en-US" sz="1200">
              <a:solidFill>
                <a:srgbClr val="404040"/>
              </a:solidFill>
            </a:endParaRPr>
          </a:p>
        </p:txBody>
      </p:sp>
      <p:sp>
        <p:nvSpPr>
          <p:cNvPr id="463874" name="Rectangle 2"/>
          <p:cNvSpPr>
            <a:spLocks noGrp="1" noChangeArrowheads="1"/>
          </p:cNvSpPr>
          <p:nvPr>
            <p:ph type="title"/>
          </p:nvPr>
        </p:nvSpPr>
        <p:spPr>
          <a:xfrm>
            <a:off x="1031875" y="274638"/>
            <a:ext cx="7654925" cy="982662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de-DE" sz="3100" dirty="0" smtClean="0"/>
              <a:t>TLR9 </a:t>
            </a:r>
            <a:r>
              <a:rPr lang="de-DE" sz="3100" dirty="0" err="1" smtClean="0"/>
              <a:t>Agonists</a:t>
            </a:r>
            <a:r>
              <a:rPr lang="de-DE" sz="3100" dirty="0" smtClean="0"/>
              <a:t> (</a:t>
            </a:r>
            <a:r>
              <a:rPr lang="de-DE" sz="3100" dirty="0" err="1" smtClean="0"/>
              <a:t>CpG</a:t>
            </a:r>
            <a:r>
              <a:rPr lang="de-DE" sz="3100" dirty="0" smtClean="0"/>
              <a:t> </a:t>
            </a:r>
            <a:r>
              <a:rPr lang="de-DE" sz="3100" dirty="0" err="1" smtClean="0"/>
              <a:t>oligos</a:t>
            </a:r>
            <a:r>
              <a:rPr lang="de-DE" sz="3100" dirty="0" smtClean="0"/>
              <a:t>) </a:t>
            </a:r>
            <a:br>
              <a:rPr lang="de-DE" sz="3100" dirty="0" smtClean="0"/>
            </a:br>
            <a:r>
              <a:rPr lang="de-DE" sz="2700" i="1" dirty="0" err="1" smtClean="0"/>
              <a:t>Induce</a:t>
            </a:r>
            <a:r>
              <a:rPr lang="de-DE" sz="2700" i="1" dirty="0" smtClean="0"/>
              <a:t> </a:t>
            </a:r>
            <a:r>
              <a:rPr lang="de-DE" sz="2700" i="1" dirty="0"/>
              <a:t>T</a:t>
            </a:r>
            <a:r>
              <a:rPr lang="de-DE" sz="2700" i="1" dirty="0" smtClean="0"/>
              <a:t>he </a:t>
            </a:r>
            <a:r>
              <a:rPr lang="en-US" sz="2700" i="1" dirty="0" smtClean="0"/>
              <a:t>Strongest</a:t>
            </a:r>
            <a:r>
              <a:rPr lang="de-DE" sz="2700" i="1" dirty="0" smtClean="0"/>
              <a:t> Type I IFN </a:t>
            </a:r>
            <a:r>
              <a:rPr lang="de-DE" sz="2700" i="1" dirty="0" err="1" smtClean="0"/>
              <a:t>and</a:t>
            </a:r>
            <a:r>
              <a:rPr lang="de-DE" sz="2700" i="1" dirty="0" smtClean="0"/>
              <a:t> CTL Response </a:t>
            </a:r>
            <a:br>
              <a:rPr lang="de-DE" sz="2700" i="1" dirty="0" smtClean="0"/>
            </a:br>
            <a:endParaRPr lang="en-US" sz="2700" i="1" dirty="0"/>
          </a:p>
        </p:txBody>
      </p:sp>
      <p:sp>
        <p:nvSpPr>
          <p:cNvPr id="22531" name="Rectangle 3"/>
          <p:cNvSpPr>
            <a:spLocks noChangeAspect="1" noChangeArrowheads="1"/>
          </p:cNvSpPr>
          <p:nvPr/>
        </p:nvSpPr>
        <p:spPr bwMode="auto">
          <a:xfrm>
            <a:off x="5122863" y="5126038"/>
            <a:ext cx="1422400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1600" b="1"/>
              <a:t>CpG DNA</a:t>
            </a:r>
          </a:p>
          <a:p>
            <a:pPr algn="ctr"/>
            <a:r>
              <a:rPr lang="en-US" altLang="en-US" sz="1600" b="1"/>
              <a:t>(bacterial and viral DNA)</a:t>
            </a:r>
            <a:endParaRPr lang="en-US" altLang="en-US" sz="1600"/>
          </a:p>
        </p:txBody>
      </p:sp>
      <p:sp>
        <p:nvSpPr>
          <p:cNvPr id="22532" name="Rectangle 4"/>
          <p:cNvSpPr>
            <a:spLocks noChangeAspect="1" noChangeArrowheads="1"/>
          </p:cNvSpPr>
          <p:nvPr/>
        </p:nvSpPr>
        <p:spPr bwMode="auto">
          <a:xfrm>
            <a:off x="266700" y="1508125"/>
            <a:ext cx="2070100" cy="849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>
              <a:lnSpc>
                <a:spcPct val="95000"/>
              </a:lnSpc>
              <a:spcBef>
                <a:spcPct val="50000"/>
              </a:spcBef>
            </a:pPr>
            <a:r>
              <a:rPr lang="de-DE" altLang="en-US" sz="1600" b="1"/>
              <a:t>Bacterial lipopeptides</a:t>
            </a:r>
          </a:p>
          <a:p>
            <a:pPr algn="ctr">
              <a:spcBef>
                <a:spcPct val="50000"/>
              </a:spcBef>
            </a:pPr>
            <a:r>
              <a:rPr lang="de-DE" altLang="en-US" sz="1600" b="1"/>
              <a:t>GPI-anchored proteins (parasites)</a:t>
            </a:r>
            <a:endParaRPr lang="en-US" altLang="en-US" sz="1600"/>
          </a:p>
        </p:txBody>
      </p:sp>
      <p:sp>
        <p:nvSpPr>
          <p:cNvPr id="463877" name="Arc 5"/>
          <p:cNvSpPr>
            <a:spLocks/>
          </p:cNvSpPr>
          <p:nvPr/>
        </p:nvSpPr>
        <p:spPr bwMode="auto">
          <a:xfrm flipH="1">
            <a:off x="1812925" y="4240213"/>
            <a:ext cx="4927600" cy="1905000"/>
          </a:xfrm>
          <a:custGeom>
            <a:avLst/>
            <a:gdLst>
              <a:gd name="T0" fmla="*/ 77882543 w 43200"/>
              <a:gd name="T1" fmla="*/ 99357290 h 36525"/>
              <a:gd name="T2" fmla="*/ 484300383 w 43200"/>
              <a:gd name="T3" fmla="*/ 99332828 h 36525"/>
              <a:gd name="T4" fmla="*/ 281032891 w 43200"/>
              <a:gd name="T5" fmla="*/ 58757502 h 36525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43200" h="36525" fill="none" extrusionOk="0">
                <a:moveTo>
                  <a:pt x="5985" y="36525"/>
                </a:moveTo>
                <a:cubicBezTo>
                  <a:pt x="2144" y="32505"/>
                  <a:pt x="0" y="27160"/>
                  <a:pt x="0" y="21600"/>
                </a:cubicBezTo>
                <a:cubicBezTo>
                  <a:pt x="0" y="9670"/>
                  <a:pt x="9670" y="0"/>
                  <a:pt x="21600" y="0"/>
                </a:cubicBezTo>
                <a:cubicBezTo>
                  <a:pt x="33529" y="0"/>
                  <a:pt x="43200" y="9670"/>
                  <a:pt x="43200" y="21600"/>
                </a:cubicBezTo>
                <a:cubicBezTo>
                  <a:pt x="43199" y="27155"/>
                  <a:pt x="41059" y="32497"/>
                  <a:pt x="37222" y="36515"/>
                </a:cubicBezTo>
              </a:path>
              <a:path w="43200" h="36525" stroke="0" extrusionOk="0">
                <a:moveTo>
                  <a:pt x="5985" y="36525"/>
                </a:moveTo>
                <a:cubicBezTo>
                  <a:pt x="2144" y="32505"/>
                  <a:pt x="0" y="27160"/>
                  <a:pt x="0" y="21600"/>
                </a:cubicBezTo>
                <a:cubicBezTo>
                  <a:pt x="0" y="9670"/>
                  <a:pt x="9670" y="0"/>
                  <a:pt x="21600" y="0"/>
                </a:cubicBezTo>
                <a:cubicBezTo>
                  <a:pt x="33529" y="0"/>
                  <a:pt x="43200" y="9670"/>
                  <a:pt x="43200" y="21600"/>
                </a:cubicBezTo>
                <a:cubicBezTo>
                  <a:pt x="43199" y="27155"/>
                  <a:pt x="41059" y="32497"/>
                  <a:pt x="37222" y="36515"/>
                </a:cubicBezTo>
                <a:lnTo>
                  <a:pt x="21600" y="21600"/>
                </a:lnTo>
                <a:lnTo>
                  <a:pt x="5985" y="36525"/>
                </a:lnTo>
                <a:close/>
              </a:path>
            </a:pathLst>
          </a:custGeom>
          <a:noFill/>
          <a:ln w="57150">
            <a:solidFill>
              <a:schemeClr val="fol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463878" name="Arc 6"/>
          <p:cNvSpPr>
            <a:spLocks/>
          </p:cNvSpPr>
          <p:nvPr/>
        </p:nvSpPr>
        <p:spPr bwMode="ltGray">
          <a:xfrm flipH="1">
            <a:off x="509588" y="2919413"/>
            <a:ext cx="7861300" cy="1173162"/>
          </a:xfrm>
          <a:custGeom>
            <a:avLst/>
            <a:gdLst>
              <a:gd name="T0" fmla="*/ 596634 w 43178"/>
              <a:gd name="T1" fmla="*/ 61226437 h 22479"/>
              <a:gd name="T2" fmla="*/ 1431285323 w 43178"/>
              <a:gd name="T3" fmla="*/ 56173944 h 22479"/>
              <a:gd name="T4" fmla="*/ 716007342 w 43178"/>
              <a:gd name="T5" fmla="*/ 58832308 h 22479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43178" h="22479" fill="none" extrusionOk="0">
                <a:moveTo>
                  <a:pt x="17" y="22479"/>
                </a:moveTo>
                <a:cubicBezTo>
                  <a:pt x="5" y="22186"/>
                  <a:pt x="0" y="21893"/>
                  <a:pt x="0" y="21600"/>
                </a:cubicBezTo>
                <a:cubicBezTo>
                  <a:pt x="0" y="9670"/>
                  <a:pt x="9670" y="0"/>
                  <a:pt x="21600" y="0"/>
                </a:cubicBezTo>
                <a:cubicBezTo>
                  <a:pt x="33149" y="0"/>
                  <a:pt x="42656" y="9085"/>
                  <a:pt x="43177" y="20624"/>
                </a:cubicBezTo>
              </a:path>
              <a:path w="43178" h="22479" stroke="0" extrusionOk="0">
                <a:moveTo>
                  <a:pt x="17" y="22479"/>
                </a:moveTo>
                <a:cubicBezTo>
                  <a:pt x="5" y="22186"/>
                  <a:pt x="0" y="21893"/>
                  <a:pt x="0" y="21600"/>
                </a:cubicBezTo>
                <a:cubicBezTo>
                  <a:pt x="0" y="9670"/>
                  <a:pt x="9670" y="0"/>
                  <a:pt x="21600" y="0"/>
                </a:cubicBezTo>
                <a:cubicBezTo>
                  <a:pt x="33149" y="0"/>
                  <a:pt x="42656" y="9085"/>
                  <a:pt x="43177" y="20624"/>
                </a:cubicBezTo>
                <a:lnTo>
                  <a:pt x="21600" y="21600"/>
                </a:lnTo>
                <a:lnTo>
                  <a:pt x="17" y="22479"/>
                </a:lnTo>
                <a:close/>
              </a:path>
            </a:pathLst>
          </a:custGeom>
          <a:noFill/>
          <a:ln w="76200">
            <a:solidFill>
              <a:schemeClr val="fol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ea typeface="ＭＳ Ｐゴシック" charset="0"/>
              <a:cs typeface="ＭＳ Ｐゴシック" charset="0"/>
            </a:endParaRPr>
          </a:p>
        </p:txBody>
      </p:sp>
      <p:grpSp>
        <p:nvGrpSpPr>
          <p:cNvPr id="22535" name="Group 7"/>
          <p:cNvGrpSpPr>
            <a:grpSpLocks/>
          </p:cNvGrpSpPr>
          <p:nvPr/>
        </p:nvGrpSpPr>
        <p:grpSpPr bwMode="auto">
          <a:xfrm>
            <a:off x="3902075" y="3740150"/>
            <a:ext cx="236538" cy="1150938"/>
            <a:chOff x="1536" y="2760"/>
            <a:chExt cx="152" cy="800"/>
          </a:xfrm>
        </p:grpSpPr>
        <p:sp>
          <p:nvSpPr>
            <p:cNvPr id="22575" name="AutoShape 8"/>
            <p:cNvSpPr>
              <a:spLocks noChangeArrowheads="1"/>
            </p:cNvSpPr>
            <p:nvPr/>
          </p:nvSpPr>
          <p:spPr bwMode="ltGray">
            <a:xfrm>
              <a:off x="1536" y="2760"/>
              <a:ext cx="152" cy="800"/>
            </a:xfrm>
            <a:prstGeom prst="can">
              <a:avLst>
                <a:gd name="adj" fmla="val 131579"/>
              </a:avLst>
            </a:prstGeom>
            <a:solidFill>
              <a:srgbClr val="00FFFF"/>
            </a:solidFill>
            <a:ln w="9525">
              <a:solidFill>
                <a:srgbClr val="00FFFF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22576" name="Rectangle 9"/>
            <p:cNvSpPr>
              <a:spLocks noChangeAspect="1" noChangeArrowheads="1"/>
            </p:cNvSpPr>
            <p:nvPr/>
          </p:nvSpPr>
          <p:spPr bwMode="ltGray">
            <a:xfrm>
              <a:off x="1573" y="3283"/>
              <a:ext cx="75" cy="1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altLang="en-US" sz="1800" b="1">
                  <a:solidFill>
                    <a:srgbClr val="FFFFFF"/>
                  </a:solidFill>
                </a:rPr>
                <a:t>7</a:t>
              </a:r>
              <a:endParaRPr lang="en-US" altLang="en-US">
                <a:solidFill>
                  <a:srgbClr val="FFFFFF"/>
                </a:solidFill>
              </a:endParaRPr>
            </a:p>
          </p:txBody>
        </p:sp>
      </p:grpSp>
      <p:sp>
        <p:nvSpPr>
          <p:cNvPr id="22536" name="Rectangle 10"/>
          <p:cNvSpPr>
            <a:spLocks noChangeAspect="1" noChangeArrowheads="1"/>
          </p:cNvSpPr>
          <p:nvPr/>
        </p:nvSpPr>
        <p:spPr bwMode="ltGray">
          <a:xfrm>
            <a:off x="1360488" y="3575050"/>
            <a:ext cx="11747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1800" b="1">
                <a:solidFill>
                  <a:srgbClr val="FFFFFF"/>
                </a:solidFill>
              </a:rPr>
              <a:t>2</a:t>
            </a:r>
            <a:endParaRPr lang="en-US" altLang="en-US">
              <a:solidFill>
                <a:srgbClr val="FFFFFF"/>
              </a:solidFill>
            </a:endParaRPr>
          </a:p>
        </p:txBody>
      </p:sp>
      <p:grpSp>
        <p:nvGrpSpPr>
          <p:cNvPr id="22537" name="Group 11"/>
          <p:cNvGrpSpPr>
            <a:grpSpLocks/>
          </p:cNvGrpSpPr>
          <p:nvPr/>
        </p:nvGrpSpPr>
        <p:grpSpPr bwMode="auto">
          <a:xfrm>
            <a:off x="1031875" y="2846388"/>
            <a:ext cx="538163" cy="1150937"/>
            <a:chOff x="650" y="1793"/>
            <a:chExt cx="339" cy="725"/>
          </a:xfrm>
        </p:grpSpPr>
        <p:sp>
          <p:nvSpPr>
            <p:cNvPr id="22571" name="AutoShape 12"/>
            <p:cNvSpPr>
              <a:spLocks noChangeArrowheads="1"/>
            </p:cNvSpPr>
            <p:nvPr/>
          </p:nvSpPr>
          <p:spPr bwMode="ltGray">
            <a:xfrm>
              <a:off x="650" y="1793"/>
              <a:ext cx="149" cy="725"/>
            </a:xfrm>
            <a:prstGeom prst="can">
              <a:avLst>
                <a:gd name="adj" fmla="val 121644"/>
              </a:avLst>
            </a:prstGeom>
            <a:solidFill>
              <a:schemeClr val="tx2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22572" name="Rectangle 13"/>
            <p:cNvSpPr>
              <a:spLocks noChangeAspect="1" noChangeArrowheads="1"/>
            </p:cNvSpPr>
            <p:nvPr/>
          </p:nvSpPr>
          <p:spPr bwMode="ltGray">
            <a:xfrm>
              <a:off x="682" y="2271"/>
              <a:ext cx="74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altLang="en-US" sz="1800" b="1">
                  <a:solidFill>
                    <a:srgbClr val="FFFFFF"/>
                  </a:solidFill>
                </a:rPr>
                <a:t>1</a:t>
              </a:r>
              <a:endParaRPr lang="en-US" altLang="en-US">
                <a:solidFill>
                  <a:srgbClr val="FFFFFF"/>
                </a:solidFill>
              </a:endParaRPr>
            </a:p>
          </p:txBody>
        </p:sp>
        <p:sp>
          <p:nvSpPr>
            <p:cNvPr id="22573" name="AutoShape 14"/>
            <p:cNvSpPr>
              <a:spLocks noChangeArrowheads="1"/>
            </p:cNvSpPr>
            <p:nvPr/>
          </p:nvSpPr>
          <p:spPr bwMode="ltGray">
            <a:xfrm>
              <a:off x="820" y="1793"/>
              <a:ext cx="149" cy="725"/>
            </a:xfrm>
            <a:prstGeom prst="can">
              <a:avLst>
                <a:gd name="adj" fmla="val 121644"/>
              </a:avLst>
            </a:prstGeom>
            <a:solidFill>
              <a:srgbClr val="FF6600"/>
            </a:solidFill>
            <a:ln w="9525">
              <a:solidFill>
                <a:srgbClr val="FF66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22574" name="Rectangle 15"/>
            <p:cNvSpPr>
              <a:spLocks noChangeArrowheads="1"/>
            </p:cNvSpPr>
            <p:nvPr/>
          </p:nvSpPr>
          <p:spPr bwMode="ltGray">
            <a:xfrm>
              <a:off x="799" y="2242"/>
              <a:ext cx="190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altLang="en-US" sz="1800" b="1">
                  <a:solidFill>
                    <a:srgbClr val="FFFFFF"/>
                  </a:solidFill>
                </a:rPr>
                <a:t>2</a:t>
              </a:r>
            </a:p>
          </p:txBody>
        </p:sp>
      </p:grpSp>
      <p:grpSp>
        <p:nvGrpSpPr>
          <p:cNvPr id="22538" name="Group 16"/>
          <p:cNvGrpSpPr>
            <a:grpSpLocks/>
          </p:cNvGrpSpPr>
          <p:nvPr/>
        </p:nvGrpSpPr>
        <p:grpSpPr bwMode="auto">
          <a:xfrm>
            <a:off x="7546975" y="2765425"/>
            <a:ext cx="236538" cy="1150938"/>
            <a:chOff x="4872" y="1648"/>
            <a:chExt cx="152" cy="800"/>
          </a:xfrm>
        </p:grpSpPr>
        <p:sp>
          <p:nvSpPr>
            <p:cNvPr id="22569" name="AutoShape 17"/>
            <p:cNvSpPr>
              <a:spLocks noChangeArrowheads="1"/>
            </p:cNvSpPr>
            <p:nvPr/>
          </p:nvSpPr>
          <p:spPr bwMode="ltGray">
            <a:xfrm>
              <a:off x="4872" y="1648"/>
              <a:ext cx="152" cy="800"/>
            </a:xfrm>
            <a:prstGeom prst="can">
              <a:avLst>
                <a:gd name="adj" fmla="val 131579"/>
              </a:avLst>
            </a:prstGeom>
            <a:solidFill>
              <a:srgbClr val="D60093"/>
            </a:solidFill>
            <a:ln w="9525">
              <a:solidFill>
                <a:srgbClr val="D60093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22570" name="Rectangle 18"/>
            <p:cNvSpPr>
              <a:spLocks noChangeAspect="1" noChangeArrowheads="1"/>
            </p:cNvSpPr>
            <p:nvPr/>
          </p:nvSpPr>
          <p:spPr bwMode="ltGray">
            <a:xfrm>
              <a:off x="4908" y="2171"/>
              <a:ext cx="75" cy="1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en-US" sz="1800" b="1">
                  <a:solidFill>
                    <a:srgbClr val="FFFFFF"/>
                  </a:solidFill>
                </a:rPr>
                <a:t>5</a:t>
              </a:r>
              <a:endParaRPr lang="en-US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22539" name="Group 19"/>
          <p:cNvGrpSpPr>
            <a:grpSpLocks/>
          </p:cNvGrpSpPr>
          <p:nvPr/>
        </p:nvGrpSpPr>
        <p:grpSpPr bwMode="auto">
          <a:xfrm>
            <a:off x="2225675" y="3948113"/>
            <a:ext cx="238125" cy="1150937"/>
            <a:chOff x="2504" y="2504"/>
            <a:chExt cx="152" cy="800"/>
          </a:xfrm>
        </p:grpSpPr>
        <p:sp>
          <p:nvSpPr>
            <p:cNvPr id="22567" name="AutoShape 20"/>
            <p:cNvSpPr>
              <a:spLocks noChangeArrowheads="1"/>
            </p:cNvSpPr>
            <p:nvPr/>
          </p:nvSpPr>
          <p:spPr bwMode="ltGray">
            <a:xfrm>
              <a:off x="2504" y="2504"/>
              <a:ext cx="152" cy="800"/>
            </a:xfrm>
            <a:prstGeom prst="can">
              <a:avLst>
                <a:gd name="adj" fmla="val 131579"/>
              </a:avLst>
            </a:prstGeom>
            <a:solidFill>
              <a:srgbClr val="CC00FF"/>
            </a:solidFill>
            <a:ln w="9525">
              <a:solidFill>
                <a:srgbClr val="CC00FF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22568" name="Rectangle 21"/>
            <p:cNvSpPr>
              <a:spLocks noChangeAspect="1" noChangeArrowheads="1"/>
            </p:cNvSpPr>
            <p:nvPr/>
          </p:nvSpPr>
          <p:spPr bwMode="ltGray">
            <a:xfrm>
              <a:off x="2543" y="3027"/>
              <a:ext cx="75" cy="1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altLang="en-US" sz="1800" b="1">
                  <a:solidFill>
                    <a:srgbClr val="FFFFFF"/>
                  </a:solidFill>
                </a:rPr>
                <a:t>3</a:t>
              </a:r>
              <a:endParaRPr lang="en-US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22540" name="Group 22"/>
          <p:cNvGrpSpPr>
            <a:grpSpLocks/>
          </p:cNvGrpSpPr>
          <p:nvPr/>
        </p:nvGrpSpPr>
        <p:grpSpPr bwMode="auto">
          <a:xfrm>
            <a:off x="4564063" y="3740150"/>
            <a:ext cx="238125" cy="1150938"/>
            <a:chOff x="3016" y="2504"/>
            <a:chExt cx="152" cy="800"/>
          </a:xfrm>
        </p:grpSpPr>
        <p:sp>
          <p:nvSpPr>
            <p:cNvPr id="22565" name="AutoShape 23"/>
            <p:cNvSpPr>
              <a:spLocks noChangeArrowheads="1"/>
            </p:cNvSpPr>
            <p:nvPr/>
          </p:nvSpPr>
          <p:spPr bwMode="ltGray">
            <a:xfrm>
              <a:off x="3016" y="2504"/>
              <a:ext cx="152" cy="800"/>
            </a:xfrm>
            <a:prstGeom prst="can">
              <a:avLst>
                <a:gd name="adj" fmla="val 131579"/>
              </a:avLst>
            </a:prstGeom>
            <a:solidFill>
              <a:srgbClr val="3399FF"/>
            </a:solidFill>
            <a:ln w="9525">
              <a:solidFill>
                <a:srgbClr val="3399FF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22566" name="Rectangle 24"/>
            <p:cNvSpPr>
              <a:spLocks noChangeAspect="1" noChangeArrowheads="1"/>
            </p:cNvSpPr>
            <p:nvPr/>
          </p:nvSpPr>
          <p:spPr bwMode="ltGray">
            <a:xfrm>
              <a:off x="3055" y="3027"/>
              <a:ext cx="75" cy="1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altLang="en-US" sz="1800" b="1">
                  <a:solidFill>
                    <a:srgbClr val="FFFFFF"/>
                  </a:solidFill>
                </a:rPr>
                <a:t>8</a:t>
              </a:r>
              <a:endParaRPr lang="en-US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22541" name="Group 25"/>
          <p:cNvGrpSpPr>
            <a:grpSpLocks/>
          </p:cNvGrpSpPr>
          <p:nvPr/>
        </p:nvGrpSpPr>
        <p:grpSpPr bwMode="auto">
          <a:xfrm>
            <a:off x="5715000" y="3867150"/>
            <a:ext cx="238125" cy="1150938"/>
            <a:chOff x="3840" y="2592"/>
            <a:chExt cx="152" cy="800"/>
          </a:xfrm>
        </p:grpSpPr>
        <p:sp>
          <p:nvSpPr>
            <p:cNvPr id="22563" name="AutoShape 26"/>
            <p:cNvSpPr>
              <a:spLocks noChangeArrowheads="1"/>
            </p:cNvSpPr>
            <p:nvPr/>
          </p:nvSpPr>
          <p:spPr bwMode="ltGray">
            <a:xfrm>
              <a:off x="3840" y="2592"/>
              <a:ext cx="152" cy="800"/>
            </a:xfrm>
            <a:prstGeom prst="can">
              <a:avLst>
                <a:gd name="adj" fmla="val 131579"/>
              </a:avLst>
            </a:prstGeom>
            <a:solidFill>
              <a:srgbClr val="00FF00"/>
            </a:solidFill>
            <a:ln w="9525">
              <a:solidFill>
                <a:srgbClr val="00FF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22564" name="Rectangle 27"/>
            <p:cNvSpPr>
              <a:spLocks noChangeAspect="1" noChangeArrowheads="1"/>
            </p:cNvSpPr>
            <p:nvPr/>
          </p:nvSpPr>
          <p:spPr bwMode="ltGray">
            <a:xfrm>
              <a:off x="3879" y="3123"/>
              <a:ext cx="75" cy="1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altLang="en-US" sz="1800" b="1">
                  <a:solidFill>
                    <a:srgbClr val="FFFFFF"/>
                  </a:solidFill>
                </a:rPr>
                <a:t>9</a:t>
              </a:r>
              <a:endParaRPr lang="en-US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22542" name="Group 28"/>
          <p:cNvGrpSpPr>
            <a:grpSpLocks/>
          </p:cNvGrpSpPr>
          <p:nvPr/>
        </p:nvGrpSpPr>
        <p:grpSpPr bwMode="auto">
          <a:xfrm>
            <a:off x="3232150" y="2455863"/>
            <a:ext cx="536575" cy="1150937"/>
            <a:chOff x="1696" y="1392"/>
            <a:chExt cx="344" cy="800"/>
          </a:xfrm>
        </p:grpSpPr>
        <p:grpSp>
          <p:nvGrpSpPr>
            <p:cNvPr id="22556" name="Group 29"/>
            <p:cNvGrpSpPr>
              <a:grpSpLocks/>
            </p:cNvGrpSpPr>
            <p:nvPr/>
          </p:nvGrpSpPr>
          <p:grpSpPr bwMode="auto">
            <a:xfrm>
              <a:off x="1888" y="1392"/>
              <a:ext cx="152" cy="800"/>
              <a:chOff x="1888" y="1400"/>
              <a:chExt cx="152" cy="800"/>
            </a:xfrm>
          </p:grpSpPr>
          <p:sp>
            <p:nvSpPr>
              <p:cNvPr id="22561" name="AutoShape 30"/>
              <p:cNvSpPr>
                <a:spLocks noChangeArrowheads="1"/>
              </p:cNvSpPr>
              <p:nvPr/>
            </p:nvSpPr>
            <p:spPr bwMode="ltGray">
              <a:xfrm>
                <a:off x="1888" y="1400"/>
                <a:ext cx="152" cy="800"/>
              </a:xfrm>
              <a:prstGeom prst="can">
                <a:avLst>
                  <a:gd name="adj" fmla="val 131579"/>
                </a:avLst>
              </a:prstGeom>
              <a:solidFill>
                <a:srgbClr val="FF9966"/>
              </a:solidFill>
              <a:ln w="9525">
                <a:solidFill>
                  <a:srgbClr val="FF9966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en-US" altLang="en-US" sz="1800"/>
              </a:p>
            </p:txBody>
          </p:sp>
          <p:sp>
            <p:nvSpPr>
              <p:cNvPr id="22562" name="Rectangle 31"/>
              <p:cNvSpPr>
                <a:spLocks noChangeAspect="1" noChangeArrowheads="1"/>
              </p:cNvSpPr>
              <p:nvPr/>
            </p:nvSpPr>
            <p:spPr bwMode="ltGray">
              <a:xfrm>
                <a:off x="1927" y="1923"/>
                <a:ext cx="75" cy="19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/>
                <a:r>
                  <a:rPr lang="en-US" altLang="en-US" sz="1800" b="1">
                    <a:solidFill>
                      <a:srgbClr val="FFFFFF"/>
                    </a:solidFill>
                  </a:rPr>
                  <a:t>6</a:t>
                </a:r>
                <a:endParaRPr lang="en-US" altLang="en-US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22557" name="Group 32"/>
            <p:cNvGrpSpPr>
              <a:grpSpLocks/>
            </p:cNvGrpSpPr>
            <p:nvPr/>
          </p:nvGrpSpPr>
          <p:grpSpPr bwMode="auto">
            <a:xfrm>
              <a:off x="1696" y="1392"/>
              <a:ext cx="193" cy="800"/>
              <a:chOff x="1008" y="1568"/>
              <a:chExt cx="193" cy="800"/>
            </a:xfrm>
          </p:grpSpPr>
          <p:sp>
            <p:nvSpPr>
              <p:cNvPr id="22558" name="Rectangle 33"/>
              <p:cNvSpPr>
                <a:spLocks noChangeAspect="1" noChangeArrowheads="1"/>
              </p:cNvSpPr>
              <p:nvPr/>
            </p:nvSpPr>
            <p:spPr bwMode="ltGray">
              <a:xfrm>
                <a:off x="1067" y="2074"/>
                <a:ext cx="75" cy="19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/>
                <a:r>
                  <a:rPr lang="en-US" altLang="en-US" sz="1800" b="1">
                    <a:solidFill>
                      <a:srgbClr val="FFFFFF"/>
                    </a:solidFill>
                  </a:rPr>
                  <a:t>2</a:t>
                </a:r>
                <a:endParaRPr lang="en-US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22559" name="AutoShape 34"/>
              <p:cNvSpPr>
                <a:spLocks noChangeArrowheads="1"/>
              </p:cNvSpPr>
              <p:nvPr/>
            </p:nvSpPr>
            <p:spPr bwMode="ltGray">
              <a:xfrm>
                <a:off x="1029" y="1568"/>
                <a:ext cx="152" cy="800"/>
              </a:xfrm>
              <a:prstGeom prst="can">
                <a:avLst>
                  <a:gd name="adj" fmla="val 131579"/>
                </a:avLst>
              </a:prstGeom>
              <a:solidFill>
                <a:srgbClr val="FF6600"/>
              </a:solidFill>
              <a:ln w="9525">
                <a:solidFill>
                  <a:srgbClr val="FF66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en-US" altLang="en-US" sz="1800"/>
              </a:p>
            </p:txBody>
          </p:sp>
          <p:sp>
            <p:nvSpPr>
              <p:cNvPr id="22560" name="Rectangle 35"/>
              <p:cNvSpPr>
                <a:spLocks noChangeArrowheads="1"/>
              </p:cNvSpPr>
              <p:nvPr/>
            </p:nvSpPr>
            <p:spPr bwMode="ltGray">
              <a:xfrm>
                <a:off x="1008" y="2063"/>
                <a:ext cx="193" cy="2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/>
                <a:r>
                  <a:rPr lang="en-US" altLang="en-US" sz="1800" b="1">
                    <a:solidFill>
                      <a:srgbClr val="FFFFFF"/>
                    </a:solidFill>
                  </a:rPr>
                  <a:t>2</a:t>
                </a:r>
              </a:p>
            </p:txBody>
          </p:sp>
        </p:grpSp>
      </p:grpSp>
      <p:grpSp>
        <p:nvGrpSpPr>
          <p:cNvPr id="22543" name="Group 36"/>
          <p:cNvGrpSpPr>
            <a:grpSpLocks/>
          </p:cNvGrpSpPr>
          <p:nvPr/>
        </p:nvGrpSpPr>
        <p:grpSpPr bwMode="auto">
          <a:xfrm>
            <a:off x="5570538" y="2455863"/>
            <a:ext cx="525462" cy="1150937"/>
            <a:chOff x="3608" y="1432"/>
            <a:chExt cx="336" cy="800"/>
          </a:xfrm>
        </p:grpSpPr>
        <p:sp>
          <p:nvSpPr>
            <p:cNvPr id="22552" name="AutoShape 37"/>
            <p:cNvSpPr>
              <a:spLocks noChangeArrowheads="1"/>
            </p:cNvSpPr>
            <p:nvPr/>
          </p:nvSpPr>
          <p:spPr bwMode="ltGray">
            <a:xfrm>
              <a:off x="3792" y="1432"/>
              <a:ext cx="152" cy="800"/>
            </a:xfrm>
            <a:prstGeom prst="can">
              <a:avLst>
                <a:gd name="adj" fmla="val 131579"/>
              </a:avLst>
            </a:prstGeom>
            <a:solidFill>
              <a:srgbClr val="CC0000"/>
            </a:solidFill>
            <a:ln w="9525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22553" name="AutoShape 38"/>
            <p:cNvSpPr>
              <a:spLocks noChangeArrowheads="1"/>
            </p:cNvSpPr>
            <p:nvPr/>
          </p:nvSpPr>
          <p:spPr bwMode="ltGray">
            <a:xfrm>
              <a:off x="3608" y="1432"/>
              <a:ext cx="152" cy="800"/>
            </a:xfrm>
            <a:prstGeom prst="can">
              <a:avLst>
                <a:gd name="adj" fmla="val 131579"/>
              </a:avLst>
            </a:prstGeom>
            <a:solidFill>
              <a:srgbClr val="CC0000"/>
            </a:solidFill>
            <a:ln w="9525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22554" name="Rectangle 39"/>
            <p:cNvSpPr>
              <a:spLocks noChangeAspect="1" noChangeArrowheads="1"/>
            </p:cNvSpPr>
            <p:nvPr/>
          </p:nvSpPr>
          <p:spPr bwMode="ltGray">
            <a:xfrm>
              <a:off x="3646" y="1938"/>
              <a:ext cx="75" cy="1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altLang="en-US" sz="1800" b="1">
                  <a:solidFill>
                    <a:srgbClr val="FFFFFF"/>
                  </a:solidFill>
                </a:rPr>
                <a:t>4</a:t>
              </a:r>
              <a:endParaRPr lang="en-US" altLang="en-US">
                <a:solidFill>
                  <a:srgbClr val="FFFFFF"/>
                </a:solidFill>
              </a:endParaRPr>
            </a:p>
          </p:txBody>
        </p:sp>
        <p:sp>
          <p:nvSpPr>
            <p:cNvPr id="22555" name="Rectangle 40"/>
            <p:cNvSpPr>
              <a:spLocks noChangeAspect="1" noChangeArrowheads="1"/>
            </p:cNvSpPr>
            <p:nvPr/>
          </p:nvSpPr>
          <p:spPr bwMode="ltGray">
            <a:xfrm>
              <a:off x="3830" y="1938"/>
              <a:ext cx="75" cy="1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altLang="en-US" sz="1800" b="1">
                  <a:solidFill>
                    <a:srgbClr val="FFFFFF"/>
                  </a:solidFill>
                </a:rPr>
                <a:t>4</a:t>
              </a:r>
              <a:endParaRPr lang="en-US" altLang="en-US">
                <a:solidFill>
                  <a:srgbClr val="FFFFFF"/>
                </a:solidFill>
              </a:endParaRPr>
            </a:p>
          </p:txBody>
        </p:sp>
      </p:grpSp>
      <p:sp>
        <p:nvSpPr>
          <p:cNvPr id="22544" name="Rectangle 41"/>
          <p:cNvSpPr>
            <a:spLocks noChangeAspect="1" noChangeArrowheads="1"/>
          </p:cNvSpPr>
          <p:nvPr/>
        </p:nvSpPr>
        <p:spPr bwMode="auto">
          <a:xfrm>
            <a:off x="2571750" y="1411288"/>
            <a:ext cx="1882775" cy="855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de-DE" altLang="en-US" sz="1600" b="1"/>
              <a:t>Lipoteichoic acid (gram + bacteria)</a:t>
            </a:r>
          </a:p>
          <a:p>
            <a:pPr algn="ctr">
              <a:spcBef>
                <a:spcPct val="50000"/>
              </a:spcBef>
            </a:pPr>
            <a:r>
              <a:rPr lang="de-DE" altLang="en-US" sz="1600" b="1"/>
              <a:t>zymosan (fungi)</a:t>
            </a:r>
            <a:endParaRPr lang="en-US" altLang="en-US" sz="1600" b="1"/>
          </a:p>
        </p:txBody>
      </p:sp>
      <p:sp>
        <p:nvSpPr>
          <p:cNvPr id="22545" name="Rectangle 42"/>
          <p:cNvSpPr>
            <a:spLocks noChangeArrowheads="1"/>
          </p:cNvSpPr>
          <p:nvPr/>
        </p:nvSpPr>
        <p:spPr bwMode="auto">
          <a:xfrm>
            <a:off x="4632325" y="1778000"/>
            <a:ext cx="2332038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de-DE" altLang="en-US" sz="1600" b="1"/>
              <a:t>LPS</a:t>
            </a:r>
            <a:br>
              <a:rPr lang="de-DE" altLang="en-US" sz="1600" b="1"/>
            </a:br>
            <a:r>
              <a:rPr lang="de-DE" altLang="en-US" sz="1600" b="1"/>
              <a:t>(gram - bacteria)</a:t>
            </a:r>
            <a:endParaRPr lang="en-US" altLang="en-US" sz="1600" b="1"/>
          </a:p>
        </p:txBody>
      </p:sp>
      <p:sp>
        <p:nvSpPr>
          <p:cNvPr id="22546" name="Text Box 43"/>
          <p:cNvSpPr txBox="1">
            <a:spLocks noChangeArrowheads="1"/>
          </p:cNvSpPr>
          <p:nvPr/>
        </p:nvSpPr>
        <p:spPr bwMode="auto">
          <a:xfrm>
            <a:off x="3389313" y="5846763"/>
            <a:ext cx="1712912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600" b="1">
                <a:solidFill>
                  <a:schemeClr val="hlink"/>
                </a:solidFill>
              </a:rPr>
              <a:t>ENDOSOME</a:t>
            </a:r>
          </a:p>
        </p:txBody>
      </p:sp>
      <p:sp>
        <p:nvSpPr>
          <p:cNvPr id="22547" name="Text Box 44"/>
          <p:cNvSpPr txBox="1">
            <a:spLocks noChangeArrowheads="1"/>
          </p:cNvSpPr>
          <p:nvPr/>
        </p:nvSpPr>
        <p:spPr bwMode="blackWhite">
          <a:xfrm>
            <a:off x="7221538" y="4078288"/>
            <a:ext cx="1712912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600" b="1">
                <a:solidFill>
                  <a:schemeClr val="hlink"/>
                </a:solidFill>
              </a:rPr>
              <a:t>CELL MEMBRANE</a:t>
            </a:r>
          </a:p>
        </p:txBody>
      </p:sp>
      <p:sp>
        <p:nvSpPr>
          <p:cNvPr id="22548" name="Rectangle 45"/>
          <p:cNvSpPr>
            <a:spLocks noChangeAspect="1" noChangeArrowheads="1"/>
          </p:cNvSpPr>
          <p:nvPr/>
        </p:nvSpPr>
        <p:spPr bwMode="auto">
          <a:xfrm>
            <a:off x="6572250" y="2146300"/>
            <a:ext cx="2152650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600" b="1"/>
              <a:t>Flagellin </a:t>
            </a:r>
            <a:br>
              <a:rPr lang="en-US" altLang="en-US" sz="1600" b="1"/>
            </a:br>
            <a:r>
              <a:rPr lang="en-US" altLang="en-US" sz="1600" b="1"/>
              <a:t>(motile bacteria)</a:t>
            </a:r>
          </a:p>
        </p:txBody>
      </p:sp>
      <p:sp>
        <p:nvSpPr>
          <p:cNvPr id="22549" name="Rectangle 46"/>
          <p:cNvSpPr>
            <a:spLocks noChangeAspect="1" noChangeArrowheads="1"/>
          </p:cNvSpPr>
          <p:nvPr/>
        </p:nvSpPr>
        <p:spPr bwMode="auto">
          <a:xfrm>
            <a:off x="2008188" y="5164138"/>
            <a:ext cx="723900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/>
            <a:r>
              <a:rPr lang="de-DE" altLang="en-US" sz="1600" b="1"/>
              <a:t>dsRNA</a:t>
            </a:r>
          </a:p>
          <a:p>
            <a:pPr algn="ctr"/>
            <a:r>
              <a:rPr lang="de-DE" altLang="en-US" sz="1600" b="1"/>
              <a:t>(viruses)</a:t>
            </a:r>
            <a:endParaRPr lang="en-US" altLang="en-US" sz="1600"/>
          </a:p>
        </p:txBody>
      </p:sp>
      <p:sp>
        <p:nvSpPr>
          <p:cNvPr id="22550" name="Rectangle 47"/>
          <p:cNvSpPr>
            <a:spLocks noChangeAspect="1" noChangeArrowheads="1"/>
          </p:cNvSpPr>
          <p:nvPr/>
        </p:nvSpPr>
        <p:spPr bwMode="auto">
          <a:xfrm>
            <a:off x="3981450" y="5127625"/>
            <a:ext cx="723900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/>
            <a:r>
              <a:rPr lang="de-DE" altLang="en-US" sz="1600" b="1"/>
              <a:t>ssRNA</a:t>
            </a:r>
          </a:p>
          <a:p>
            <a:pPr algn="ctr"/>
            <a:r>
              <a:rPr lang="de-DE" altLang="en-US" sz="1600" b="1"/>
              <a:t>(viruses)</a:t>
            </a:r>
            <a:endParaRPr lang="en-US" altLang="en-US" sz="1600"/>
          </a:p>
        </p:txBody>
      </p:sp>
      <p:sp>
        <p:nvSpPr>
          <p:cNvPr id="3" name="Rounded Rectangle 2"/>
          <p:cNvSpPr>
            <a:spLocks noChangeArrowheads="1"/>
          </p:cNvSpPr>
          <p:nvPr/>
        </p:nvSpPr>
        <p:spPr bwMode="auto">
          <a:xfrm>
            <a:off x="4991100" y="4097338"/>
            <a:ext cx="1973263" cy="2047875"/>
          </a:xfrm>
          <a:prstGeom prst="roundRect">
            <a:avLst>
              <a:gd name="adj" fmla="val 16667"/>
            </a:avLst>
          </a:prstGeom>
          <a:noFill/>
          <a:ln w="28575">
            <a:solidFill>
              <a:srgbClr val="FFFF00"/>
            </a:solidFill>
            <a:round/>
            <a:headEnd/>
            <a:tailEnd/>
          </a:ln>
          <a:effectLst>
            <a:outerShdw blurRad="40000" dist="23000" dir="5400000" rotWithShape="0">
              <a:srgbClr val="000000">
                <a:alpha val="34998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chemeClr val="lt1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Slide Number Placeholder 4"/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30007DD2-96F4-5C40-8446-334FA29069EE}" type="slidenum">
              <a:rPr lang="en-US" altLang="en-US" sz="1200">
                <a:solidFill>
                  <a:srgbClr val="404040"/>
                </a:solidFill>
              </a:rPr>
              <a:pPr/>
              <a:t>11</a:t>
            </a:fld>
            <a:endParaRPr lang="en-US" altLang="en-US" sz="1200">
              <a:solidFill>
                <a:srgbClr val="404040"/>
              </a:solidFill>
            </a:endParaRPr>
          </a:p>
        </p:txBody>
      </p:sp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>
          <a:xfrm>
            <a:off x="733425" y="274638"/>
            <a:ext cx="7953375" cy="817562"/>
          </a:xfrm>
        </p:spPr>
        <p:txBody>
          <a:bodyPr/>
          <a:lstStyle/>
          <a:p>
            <a:r>
              <a:rPr lang="en-US" altLang="en-US" sz="2800">
                <a:ea typeface="ＭＳ Ｐゴシック" charset="-128"/>
              </a:rPr>
              <a:t>How Can TLR9 Activation Work in </a:t>
            </a:r>
            <a:br>
              <a:rPr lang="en-US" altLang="en-US" sz="2800">
                <a:ea typeface="ＭＳ Ｐゴシック" charset="-128"/>
              </a:rPr>
            </a:br>
            <a:r>
              <a:rPr lang="en-US" altLang="en-US" sz="2800">
                <a:ea typeface="ＭＳ Ｐゴシック" charset="-128"/>
              </a:rPr>
              <a:t>Treating Cancer?</a:t>
            </a:r>
          </a:p>
        </p:txBody>
      </p:sp>
      <p:sp>
        <p:nvSpPr>
          <p:cNvPr id="47206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733425" y="2160588"/>
            <a:ext cx="7334250" cy="3108325"/>
          </a:xfrm>
        </p:spPr>
        <p:txBody>
          <a:bodyPr/>
          <a:lstStyle/>
          <a:p>
            <a:pPr>
              <a:lnSpc>
                <a:spcPct val="85000"/>
              </a:lnSpc>
            </a:pPr>
            <a:r>
              <a:rPr lang="en-US" altLang="en-US">
                <a:ea typeface="ＭＳ Ｐゴシック" charset="-128"/>
              </a:rPr>
              <a:t>Activation of anti-tumor Th1-like </a:t>
            </a:r>
            <a:r>
              <a:rPr lang="en-US" altLang="en-US" i="1">
                <a:ea typeface="ＭＳ Ｐゴシック" charset="-128"/>
              </a:rPr>
              <a:t>innate </a:t>
            </a:r>
            <a:br>
              <a:rPr lang="en-US" altLang="en-US" i="1">
                <a:ea typeface="ＭＳ Ｐゴシック" charset="-128"/>
              </a:rPr>
            </a:br>
            <a:r>
              <a:rPr lang="en-US" altLang="en-US">
                <a:ea typeface="ＭＳ Ｐゴシック" charset="-128"/>
              </a:rPr>
              <a:t>immune responses</a:t>
            </a:r>
          </a:p>
          <a:p>
            <a:pPr lvl="1"/>
            <a:r>
              <a:rPr lang="en-US" altLang="en-US">
                <a:ea typeface="ＭＳ Ｐゴシック" charset="-128"/>
              </a:rPr>
              <a:t>Type I IFN, chemokines and cytokines </a:t>
            </a:r>
          </a:p>
          <a:p>
            <a:pPr lvl="1"/>
            <a:r>
              <a:rPr lang="en-US" altLang="en-US">
                <a:ea typeface="ＭＳ Ｐゴシック" charset="-128"/>
              </a:rPr>
              <a:t>Cell based; NK cells, DC, monocytes/macrophages</a:t>
            </a:r>
          </a:p>
          <a:p>
            <a:pPr lvl="1"/>
            <a:r>
              <a:rPr lang="en-US" altLang="en-US">
                <a:ea typeface="ＭＳ Ｐゴシック" charset="-128"/>
              </a:rPr>
              <a:t>Converts “cold” tumor to “hot”</a:t>
            </a:r>
            <a:endParaRPr lang="en-US" altLang="ja-JP">
              <a:ea typeface="ＭＳ Ｐゴシック" charset="-128"/>
            </a:endParaRPr>
          </a:p>
          <a:p>
            <a:r>
              <a:rPr lang="en-US" altLang="en-US">
                <a:ea typeface="ＭＳ Ｐゴシック" charset="-128"/>
              </a:rPr>
              <a:t>Activation of tumor-specific Th1 </a:t>
            </a:r>
            <a:r>
              <a:rPr lang="en-US" altLang="en-US" i="1">
                <a:ea typeface="ＭＳ Ｐゴシック" charset="-128"/>
              </a:rPr>
              <a:t>adaptive</a:t>
            </a:r>
            <a:r>
              <a:rPr lang="en-US" altLang="en-US">
                <a:ea typeface="ＭＳ Ｐゴシック" charset="-128"/>
              </a:rPr>
              <a:t> immunity</a:t>
            </a:r>
          </a:p>
          <a:p>
            <a:pPr lvl="1"/>
            <a:r>
              <a:rPr lang="en-US" altLang="en-US">
                <a:ea typeface="ＭＳ Ｐゴシック" charset="-128"/>
              </a:rPr>
              <a:t>CpG activates pDC, mDC in tumor and DLN</a:t>
            </a:r>
          </a:p>
          <a:p>
            <a:pPr lvl="1"/>
            <a:r>
              <a:rPr lang="en-US" altLang="en-US">
                <a:ea typeface="ＭＳ Ｐゴシック" charset="-128"/>
              </a:rPr>
              <a:t>Mature pDC and mDC present tumor antigens; induce tumor-specific CTL in nearly all cancer patients</a:t>
            </a:r>
          </a:p>
          <a:p>
            <a:pPr lvl="1"/>
            <a:r>
              <a:rPr lang="en-US" altLang="en-US" i="1">
                <a:ea typeface="ＭＳ Ｐゴシック" charset="-128"/>
              </a:rPr>
              <a:t>TLR9 agonists induce stronger CTL responses in cancer vaccine studies than any other immune activator   </a:t>
            </a:r>
          </a:p>
        </p:txBody>
      </p:sp>
      <p:sp>
        <p:nvSpPr>
          <p:cNvPr id="472068" name="Rectangle 4"/>
          <p:cNvSpPr>
            <a:spLocks noChangeArrowheads="1"/>
          </p:cNvSpPr>
          <p:nvPr/>
        </p:nvSpPr>
        <p:spPr bwMode="blackWhite">
          <a:xfrm>
            <a:off x="838200" y="1385888"/>
            <a:ext cx="7143750" cy="579437"/>
          </a:xfrm>
          <a:prstGeom prst="rect">
            <a:avLst/>
          </a:prstGeom>
          <a:gradFill rotWithShape="0">
            <a:gsLst>
              <a:gs pos="0">
                <a:srgbClr val="000076"/>
              </a:gs>
              <a:gs pos="100000">
                <a:srgbClr val="0000FF"/>
              </a:gs>
            </a:gsLst>
            <a:lin ang="5400000" scaled="1"/>
          </a:gradFill>
          <a:ln w="12700">
            <a:solidFill>
              <a:srgbClr val="6699FF"/>
            </a:solidFill>
            <a:miter lim="800000"/>
            <a:headEnd/>
            <a:tailEnd/>
          </a:ln>
          <a:effectLst>
            <a:outerShdw blurRad="63500" dist="71842" dir="2700000" algn="ctr" rotWithShape="0">
              <a:srgbClr val="000000">
                <a:alpha val="74997"/>
              </a:srgbClr>
            </a:outerShdw>
          </a:effectLst>
        </p:spPr>
        <p:txBody>
          <a:bodyPr tIns="91440" bIns="109728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b="1" i="1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In Vivo Activation of Dendritic Cells </a:t>
            </a:r>
          </a:p>
        </p:txBody>
      </p:sp>
    </p:spTree>
  </p:cSld>
  <p:clrMapOvr>
    <a:masterClrMapping/>
  </p:clrMapOvr>
  <p:transition advClick="0">
    <p:randomBa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0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720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0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720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0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720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0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720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0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4720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0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4720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0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720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0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4720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2067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>
                <a:ea typeface="ＭＳ Ｐゴシック" charset="-128"/>
              </a:rPr>
              <a:t>TLR9 ligands Induce Anti-tumor CD8</a:t>
            </a:r>
            <a:r>
              <a:rPr lang="en-US" altLang="en-US" sz="2800" baseline="30000">
                <a:ea typeface="ＭＳ Ｐゴシック" charset="-128"/>
              </a:rPr>
              <a:t>+</a:t>
            </a:r>
            <a:r>
              <a:rPr lang="en-US" altLang="en-US" sz="2800">
                <a:ea typeface="ＭＳ Ｐゴシック" charset="-128"/>
              </a:rPr>
              <a:t> T cells </a:t>
            </a:r>
            <a:br>
              <a:rPr lang="en-US" altLang="en-US" sz="2800">
                <a:ea typeface="ＭＳ Ｐゴシック" charset="-128"/>
              </a:rPr>
            </a:br>
            <a:endParaRPr lang="en-US" altLang="en-US" sz="2800">
              <a:ea typeface="ＭＳ Ｐゴシック" charset="-128"/>
            </a:endParaRPr>
          </a:p>
        </p:txBody>
      </p:sp>
      <p:sp>
        <p:nvSpPr>
          <p:cNvPr id="25602" name="Slide Number Placeholder 4"/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1B110BD1-432C-B349-95D5-BE29CD267B01}" type="slidenum">
              <a:rPr lang="en-US" altLang="en-US" sz="1200">
                <a:solidFill>
                  <a:srgbClr val="404040"/>
                </a:solidFill>
              </a:rPr>
              <a:pPr/>
              <a:t>12</a:t>
            </a:fld>
            <a:endParaRPr lang="en-US" altLang="en-US" sz="1200">
              <a:solidFill>
                <a:srgbClr val="404040"/>
              </a:solidFill>
            </a:endParaRPr>
          </a:p>
        </p:txBody>
      </p:sp>
      <p:pic>
        <p:nvPicPr>
          <p:cNvPr id="25603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" t="2" r="67842" b="36034"/>
          <a:stretch>
            <a:fillRect/>
          </a:stretch>
        </p:blipFill>
        <p:spPr bwMode="auto">
          <a:xfrm>
            <a:off x="749300" y="1701800"/>
            <a:ext cx="2468563" cy="2624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4" name="TextBox 7"/>
          <p:cNvSpPr txBox="1">
            <a:spLocks noChangeArrowheads="1"/>
          </p:cNvSpPr>
          <p:nvPr/>
        </p:nvSpPr>
        <p:spPr bwMode="auto">
          <a:xfrm>
            <a:off x="482600" y="5218113"/>
            <a:ext cx="8458200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600"/>
              <a:t>12 HLA-A2</a:t>
            </a:r>
            <a:r>
              <a:rPr lang="en-US" altLang="en-US" sz="1600" baseline="30000"/>
              <a:t>+</a:t>
            </a:r>
            <a:r>
              <a:rPr lang="en-US" altLang="en-US" sz="1600"/>
              <a:t> patients with stage III/IV NY/ESO-1</a:t>
            </a:r>
            <a:r>
              <a:rPr lang="en-US" altLang="en-US" sz="1600" baseline="30000"/>
              <a:t>+</a:t>
            </a:r>
            <a:r>
              <a:rPr lang="en-US" altLang="en-US" sz="1600"/>
              <a:t> melanoma were vaccinated with 2mg CpG-B + 400-800 ug NY-ESO-1 peptides in Montanide biweekly X 8 (4 mos).  PBMC were collected at indicated timepoints, and gated on CD8</a:t>
            </a:r>
            <a:r>
              <a:rPr lang="en-US" altLang="en-US" sz="1600" baseline="30000"/>
              <a:t>+</a:t>
            </a:r>
            <a:r>
              <a:rPr lang="en-US" altLang="en-US" sz="1600"/>
              <a:t> T cells.</a:t>
            </a:r>
          </a:p>
        </p:txBody>
      </p:sp>
      <p:sp>
        <p:nvSpPr>
          <p:cNvPr id="9" name="Rectangle 8"/>
          <p:cNvSpPr/>
          <p:nvPr/>
        </p:nvSpPr>
        <p:spPr>
          <a:xfrm>
            <a:off x="596900" y="1701800"/>
            <a:ext cx="469900" cy="2624138"/>
          </a:xfrm>
          <a:prstGeom prst="rect">
            <a:avLst/>
          </a:prstGeom>
          <a:ln>
            <a:solidFill>
              <a:srgbClr val="FFFF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25606" name="TextBox 9"/>
          <p:cNvSpPr txBox="1">
            <a:spLocks noChangeArrowheads="1"/>
          </p:cNvSpPr>
          <p:nvPr/>
        </p:nvSpPr>
        <p:spPr bwMode="auto">
          <a:xfrm rot="-5400000">
            <a:off x="-238125" y="2949575"/>
            <a:ext cx="2173288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600"/>
              <a:t>A2/NY-ESO-1 peptide</a:t>
            </a:r>
          </a:p>
        </p:txBody>
      </p:sp>
      <p:cxnSp>
        <p:nvCxnSpPr>
          <p:cNvPr id="12" name="Straight Arrow Connector 11"/>
          <p:cNvCxnSpPr>
            <a:cxnSpLocks noChangeShapeType="1"/>
          </p:cNvCxnSpPr>
          <p:nvPr/>
        </p:nvCxnSpPr>
        <p:spPr bwMode="auto">
          <a:xfrm flipV="1">
            <a:off x="1066800" y="1955800"/>
            <a:ext cx="0" cy="236220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25608" name="TextBox 13"/>
          <p:cNvSpPr txBox="1">
            <a:spLocks noChangeArrowheads="1"/>
          </p:cNvSpPr>
          <p:nvPr/>
        </p:nvSpPr>
        <p:spPr bwMode="auto">
          <a:xfrm>
            <a:off x="4962525" y="6172200"/>
            <a:ext cx="37274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400"/>
              <a:t>Fourcade et al., Cancer Res, 74:1045, 2014.</a:t>
            </a:r>
          </a:p>
        </p:txBody>
      </p:sp>
      <p:sp>
        <p:nvSpPr>
          <p:cNvPr id="2" name="Right Brace 1"/>
          <p:cNvSpPr>
            <a:spLocks/>
          </p:cNvSpPr>
          <p:nvPr/>
        </p:nvSpPr>
        <p:spPr bwMode="auto">
          <a:xfrm>
            <a:off x="3217863" y="1955800"/>
            <a:ext cx="312737" cy="635000"/>
          </a:xfrm>
          <a:prstGeom prst="rightBrace">
            <a:avLst>
              <a:gd name="adj1" fmla="val 8329"/>
              <a:gd name="adj2" fmla="val 50000"/>
            </a:avLst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 eaLnBrk="1" hangingPunct="1">
              <a:defRPr/>
            </a:pPr>
            <a:endParaRPr lang="en-US">
              <a:latin typeface="+mn-lt"/>
              <a:ea typeface="+mn-ea"/>
            </a:endParaRPr>
          </a:p>
        </p:txBody>
      </p:sp>
      <p:sp>
        <p:nvSpPr>
          <p:cNvPr id="25610" name="TextBox 2"/>
          <p:cNvSpPr txBox="1">
            <a:spLocks noChangeArrowheads="1"/>
          </p:cNvSpPr>
          <p:nvPr/>
        </p:nvSpPr>
        <p:spPr bwMode="auto">
          <a:xfrm>
            <a:off x="3530600" y="1949450"/>
            <a:ext cx="1905000" cy="647700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en-US" sz="1800"/>
              <a:t>% tumor-specific CD8</a:t>
            </a:r>
            <a:r>
              <a:rPr lang="en-US" altLang="en-US" sz="1800" baseline="30000"/>
              <a:t>+</a:t>
            </a:r>
            <a:r>
              <a:rPr lang="en-US" altLang="en-US" sz="1800"/>
              <a:t> T cells</a:t>
            </a:r>
          </a:p>
        </p:txBody>
      </p:sp>
      <p:sp>
        <p:nvSpPr>
          <p:cNvPr id="25611" name="TextBox 3"/>
          <p:cNvSpPr txBox="1">
            <a:spLocks noChangeArrowheads="1"/>
          </p:cNvSpPr>
          <p:nvPr/>
        </p:nvSpPr>
        <p:spPr bwMode="auto">
          <a:xfrm>
            <a:off x="5702300" y="1860550"/>
            <a:ext cx="2987675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en-US" sz="2000"/>
              <a:t>Rapid expansion of anti-tumor cytolytic T cells</a:t>
            </a:r>
          </a:p>
        </p:txBody>
      </p:sp>
      <p:sp>
        <p:nvSpPr>
          <p:cNvPr id="6" name="Rectangle 5"/>
          <p:cNvSpPr/>
          <p:nvPr/>
        </p:nvSpPr>
        <p:spPr>
          <a:xfrm>
            <a:off x="1155700" y="3200400"/>
            <a:ext cx="2062163" cy="1117600"/>
          </a:xfrm>
          <a:prstGeom prst="rect">
            <a:avLst/>
          </a:prstGeom>
          <a:ln>
            <a:solidFill>
              <a:srgbClr val="FFFF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25613" name="TextBox 6"/>
          <p:cNvSpPr txBox="1">
            <a:spLocks noChangeArrowheads="1"/>
          </p:cNvSpPr>
          <p:nvPr/>
        </p:nvSpPr>
        <p:spPr bwMode="auto">
          <a:xfrm>
            <a:off x="1701800" y="3016250"/>
            <a:ext cx="64611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/>
              <a:t>CD8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>
                <a:ea typeface="ＭＳ Ｐゴシック" charset="-128"/>
              </a:rPr>
              <a:t>TLR9 ligands Induce Anti-tumor CD8</a:t>
            </a:r>
            <a:r>
              <a:rPr lang="en-US" altLang="en-US" sz="2800" baseline="30000">
                <a:ea typeface="ＭＳ Ｐゴシック" charset="-128"/>
              </a:rPr>
              <a:t>+</a:t>
            </a:r>
            <a:r>
              <a:rPr lang="en-US" altLang="en-US" sz="2800">
                <a:ea typeface="ＭＳ Ｐゴシック" charset="-128"/>
              </a:rPr>
              <a:t> T cells </a:t>
            </a:r>
            <a:br>
              <a:rPr lang="en-US" altLang="en-US" sz="2800">
                <a:ea typeface="ＭＳ Ｐゴシック" charset="-128"/>
              </a:rPr>
            </a:br>
            <a:r>
              <a:rPr lang="en-US" altLang="en-US" sz="2800">
                <a:ea typeface="ＭＳ Ｐゴシック" charset="-128"/>
              </a:rPr>
              <a:t>BUT Also Induce PD-1; “Setting The Immune Brakes”</a:t>
            </a:r>
          </a:p>
        </p:txBody>
      </p:sp>
      <p:sp>
        <p:nvSpPr>
          <p:cNvPr id="26626" name="Slide Number Placeholder 4"/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4E1D753D-696E-0D4C-8221-5F782236C4C3}" type="slidenum">
              <a:rPr lang="en-US" altLang="en-US" sz="1200">
                <a:solidFill>
                  <a:srgbClr val="404040"/>
                </a:solidFill>
              </a:rPr>
              <a:pPr/>
              <a:t>13</a:t>
            </a:fld>
            <a:endParaRPr lang="en-US" altLang="en-US" sz="1200">
              <a:solidFill>
                <a:srgbClr val="404040"/>
              </a:solidFill>
            </a:endParaRPr>
          </a:p>
        </p:txBody>
      </p:sp>
      <p:pic>
        <p:nvPicPr>
          <p:cNvPr id="2662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" t="2" r="67842" b="36034"/>
          <a:stretch>
            <a:fillRect/>
          </a:stretch>
        </p:blipFill>
        <p:spPr bwMode="auto">
          <a:xfrm>
            <a:off x="749300" y="1701800"/>
            <a:ext cx="2468563" cy="2624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28" name="TextBox 7"/>
          <p:cNvSpPr txBox="1">
            <a:spLocks noChangeArrowheads="1"/>
          </p:cNvSpPr>
          <p:nvPr/>
        </p:nvSpPr>
        <p:spPr bwMode="auto">
          <a:xfrm>
            <a:off x="482600" y="5218113"/>
            <a:ext cx="8458200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600"/>
              <a:t>12 HLA-A2</a:t>
            </a:r>
            <a:r>
              <a:rPr lang="en-US" altLang="en-US" sz="1600" baseline="30000"/>
              <a:t>+</a:t>
            </a:r>
            <a:r>
              <a:rPr lang="en-US" altLang="en-US" sz="1600"/>
              <a:t> patients with stage III/IV NY/ESO-1</a:t>
            </a:r>
            <a:r>
              <a:rPr lang="en-US" altLang="en-US" sz="1600" baseline="30000"/>
              <a:t>+</a:t>
            </a:r>
            <a:r>
              <a:rPr lang="en-US" altLang="en-US" sz="1600"/>
              <a:t> melanoma were vaccinated with 2mg CpG-B + 400-800 ug NY-ESO-1 peptides in Montanide biweekly X 8 (4 mos).  PBMC were collected at indicated timepoints, gated on CD8</a:t>
            </a:r>
            <a:r>
              <a:rPr lang="en-US" altLang="en-US" sz="1600" baseline="30000"/>
              <a:t>+</a:t>
            </a:r>
            <a:r>
              <a:rPr lang="en-US" altLang="en-US" sz="1600"/>
              <a:t> T cells, and examined for PD-1 expression.</a:t>
            </a:r>
          </a:p>
        </p:txBody>
      </p:sp>
      <p:sp>
        <p:nvSpPr>
          <p:cNvPr id="9" name="Rectangle 8"/>
          <p:cNvSpPr/>
          <p:nvPr/>
        </p:nvSpPr>
        <p:spPr>
          <a:xfrm>
            <a:off x="596900" y="1701800"/>
            <a:ext cx="469900" cy="2624138"/>
          </a:xfrm>
          <a:prstGeom prst="rect">
            <a:avLst/>
          </a:prstGeom>
          <a:ln>
            <a:solidFill>
              <a:srgbClr val="FFFF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26630" name="TextBox 9"/>
          <p:cNvSpPr txBox="1">
            <a:spLocks noChangeArrowheads="1"/>
          </p:cNvSpPr>
          <p:nvPr/>
        </p:nvSpPr>
        <p:spPr bwMode="auto">
          <a:xfrm rot="-5400000">
            <a:off x="-238125" y="2949575"/>
            <a:ext cx="2173288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600"/>
              <a:t>A2/NY-ESO-1 peptide</a:t>
            </a:r>
          </a:p>
        </p:txBody>
      </p:sp>
      <p:cxnSp>
        <p:nvCxnSpPr>
          <p:cNvPr id="12" name="Straight Arrow Connector 11"/>
          <p:cNvCxnSpPr>
            <a:cxnSpLocks noChangeShapeType="1"/>
          </p:cNvCxnSpPr>
          <p:nvPr/>
        </p:nvCxnSpPr>
        <p:spPr bwMode="auto">
          <a:xfrm flipV="1">
            <a:off x="1066800" y="1955800"/>
            <a:ext cx="0" cy="236220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26632" name="TextBox 13"/>
          <p:cNvSpPr txBox="1">
            <a:spLocks noChangeArrowheads="1"/>
          </p:cNvSpPr>
          <p:nvPr/>
        </p:nvSpPr>
        <p:spPr bwMode="auto">
          <a:xfrm>
            <a:off x="4962525" y="6172200"/>
            <a:ext cx="37274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400"/>
              <a:t>Fourcade et al., Cancer Res, 74:1045, 2014.</a:t>
            </a:r>
          </a:p>
        </p:txBody>
      </p:sp>
      <p:sp>
        <p:nvSpPr>
          <p:cNvPr id="14" name="Right Brace 13"/>
          <p:cNvSpPr>
            <a:spLocks/>
          </p:cNvSpPr>
          <p:nvPr/>
        </p:nvSpPr>
        <p:spPr bwMode="auto">
          <a:xfrm>
            <a:off x="3217863" y="3252788"/>
            <a:ext cx="312737" cy="569912"/>
          </a:xfrm>
          <a:prstGeom prst="rightBrace">
            <a:avLst>
              <a:gd name="adj1" fmla="val 8336"/>
              <a:gd name="adj2" fmla="val 50000"/>
            </a:avLst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 eaLnBrk="1" hangingPunct="1">
              <a:defRPr/>
            </a:pPr>
            <a:endParaRPr lang="en-US">
              <a:latin typeface="+mn-lt"/>
              <a:ea typeface="+mn-ea"/>
            </a:endParaRPr>
          </a:p>
        </p:txBody>
      </p:sp>
      <p:sp>
        <p:nvSpPr>
          <p:cNvPr id="26634" name="TextBox 15"/>
          <p:cNvSpPr txBox="1">
            <a:spLocks noChangeArrowheads="1"/>
          </p:cNvSpPr>
          <p:nvPr/>
        </p:nvSpPr>
        <p:spPr bwMode="auto">
          <a:xfrm>
            <a:off x="3530600" y="3232150"/>
            <a:ext cx="1905000" cy="647700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en-US" sz="1800"/>
              <a:t>PD-1</a:t>
            </a:r>
            <a:r>
              <a:rPr lang="en-US" altLang="en-US" sz="1800" baseline="30000"/>
              <a:t>+</a:t>
            </a:r>
            <a:r>
              <a:rPr lang="en-US" altLang="en-US" sz="1800"/>
              <a:t> CD8</a:t>
            </a:r>
            <a:r>
              <a:rPr lang="en-US" altLang="en-US" sz="1800" baseline="30000"/>
              <a:t>+</a:t>
            </a:r>
            <a:r>
              <a:rPr lang="en-US" altLang="en-US" sz="1800"/>
              <a:t> T cells</a:t>
            </a:r>
          </a:p>
        </p:txBody>
      </p:sp>
      <p:sp>
        <p:nvSpPr>
          <p:cNvPr id="26635" name="TextBox 17"/>
          <p:cNvSpPr txBox="1">
            <a:spLocks noChangeArrowheads="1"/>
          </p:cNvSpPr>
          <p:nvPr/>
        </p:nvSpPr>
        <p:spPr bwMode="auto">
          <a:xfrm>
            <a:off x="5816600" y="2990850"/>
            <a:ext cx="2987675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en-US" sz="2000"/>
              <a:t>Expression of PD-1 brake prevents function: </a:t>
            </a:r>
            <a:r>
              <a:rPr lang="en-US" altLang="en-US" sz="2000" u="sng"/>
              <a:t>predicts synergy for PD-1 combo</a:t>
            </a:r>
          </a:p>
        </p:txBody>
      </p:sp>
      <p:sp>
        <p:nvSpPr>
          <p:cNvPr id="19" name="Right Brace 18"/>
          <p:cNvSpPr>
            <a:spLocks/>
          </p:cNvSpPr>
          <p:nvPr/>
        </p:nvSpPr>
        <p:spPr bwMode="auto">
          <a:xfrm>
            <a:off x="3217863" y="1955800"/>
            <a:ext cx="312737" cy="635000"/>
          </a:xfrm>
          <a:prstGeom prst="rightBrace">
            <a:avLst>
              <a:gd name="adj1" fmla="val 8329"/>
              <a:gd name="adj2" fmla="val 50000"/>
            </a:avLst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 eaLnBrk="1" hangingPunct="1">
              <a:defRPr/>
            </a:pPr>
            <a:endParaRPr lang="en-US">
              <a:latin typeface="+mn-lt"/>
              <a:ea typeface="+mn-ea"/>
            </a:endParaRPr>
          </a:p>
        </p:txBody>
      </p:sp>
      <p:sp>
        <p:nvSpPr>
          <p:cNvPr id="26637" name="TextBox 19"/>
          <p:cNvSpPr txBox="1">
            <a:spLocks noChangeArrowheads="1"/>
          </p:cNvSpPr>
          <p:nvPr/>
        </p:nvSpPr>
        <p:spPr bwMode="auto">
          <a:xfrm>
            <a:off x="3530600" y="1949450"/>
            <a:ext cx="1905000" cy="647700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en-US" sz="1800"/>
              <a:t>% tumor-specific CD8</a:t>
            </a:r>
            <a:r>
              <a:rPr lang="en-US" altLang="en-US" sz="1800" baseline="30000"/>
              <a:t>+</a:t>
            </a:r>
            <a:r>
              <a:rPr lang="en-US" altLang="en-US" sz="1800"/>
              <a:t> T cells</a:t>
            </a:r>
          </a:p>
        </p:txBody>
      </p:sp>
      <p:sp>
        <p:nvSpPr>
          <p:cNvPr id="26638" name="TextBox 20"/>
          <p:cNvSpPr txBox="1">
            <a:spLocks noChangeArrowheads="1"/>
          </p:cNvSpPr>
          <p:nvPr/>
        </p:nvSpPr>
        <p:spPr bwMode="auto">
          <a:xfrm>
            <a:off x="5702300" y="1860550"/>
            <a:ext cx="2987675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en-US" sz="2000"/>
              <a:t>Rapid expansion of anti-tumor cytolytic T cells</a:t>
            </a:r>
          </a:p>
        </p:txBody>
      </p:sp>
      <p:sp>
        <p:nvSpPr>
          <p:cNvPr id="26639" name="TextBox 5"/>
          <p:cNvSpPr txBox="1">
            <a:spLocks noChangeArrowheads="1"/>
          </p:cNvSpPr>
          <p:nvPr/>
        </p:nvSpPr>
        <p:spPr bwMode="auto">
          <a:xfrm>
            <a:off x="1778000" y="4287838"/>
            <a:ext cx="7112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/>
              <a:t>PD-1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Title 1"/>
          <p:cNvSpPr>
            <a:spLocks noGrp="1"/>
          </p:cNvSpPr>
          <p:nvPr>
            <p:ph type="title"/>
          </p:nvPr>
        </p:nvSpPr>
        <p:spPr>
          <a:xfrm>
            <a:off x="368300" y="274638"/>
            <a:ext cx="8331200" cy="842962"/>
          </a:xfrm>
        </p:spPr>
        <p:txBody>
          <a:bodyPr/>
          <a:lstStyle/>
          <a:p>
            <a:r>
              <a:rPr lang="en-US" altLang="en-US" sz="2800">
                <a:ea typeface="ＭＳ Ｐゴシック" charset="-128"/>
              </a:rPr>
              <a:t>Survival Benefit of Anti-PD-1 + CpG Combo </a:t>
            </a:r>
            <a:br>
              <a:rPr lang="en-US" altLang="en-US" sz="2800">
                <a:ea typeface="ＭＳ Ｐゴシック" charset="-128"/>
              </a:rPr>
            </a:br>
            <a:r>
              <a:rPr lang="en-US" altLang="en-US" sz="2800">
                <a:ea typeface="ＭＳ Ｐゴシック" charset="-128"/>
              </a:rPr>
              <a:t>Confirmed In Syngeneic A20 Lymphoma Model</a:t>
            </a:r>
          </a:p>
        </p:txBody>
      </p:sp>
      <p:sp>
        <p:nvSpPr>
          <p:cNvPr id="27650" name="TextBox 7"/>
          <p:cNvSpPr txBox="1">
            <a:spLocks noChangeArrowheads="1"/>
          </p:cNvSpPr>
          <p:nvPr/>
        </p:nvSpPr>
        <p:spPr bwMode="auto">
          <a:xfrm>
            <a:off x="4083050" y="6248400"/>
            <a:ext cx="369252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200"/>
              <a:t>University of Iowa Cancer Center, unpublished data</a:t>
            </a:r>
          </a:p>
        </p:txBody>
      </p:sp>
      <p:sp>
        <p:nvSpPr>
          <p:cNvPr id="27651" name="Slide Number Placeholder 1"/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F78EC9E2-E7E9-094B-9C71-3BEAE35C9709}" type="slidenum">
              <a:rPr lang="en-US" altLang="en-US" sz="1200">
                <a:solidFill>
                  <a:srgbClr val="404040"/>
                </a:solidFill>
              </a:rPr>
              <a:pPr/>
              <a:t>14</a:t>
            </a:fld>
            <a:endParaRPr lang="en-US" altLang="en-US" sz="1200">
              <a:solidFill>
                <a:srgbClr val="404040"/>
              </a:solidFill>
            </a:endParaRPr>
          </a:p>
        </p:txBody>
      </p:sp>
      <p:pic>
        <p:nvPicPr>
          <p:cNvPr id="2765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308100"/>
            <a:ext cx="5243513" cy="441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53" name="TextBox 6"/>
          <p:cNvSpPr txBox="1">
            <a:spLocks noChangeArrowheads="1"/>
          </p:cNvSpPr>
          <p:nvPr/>
        </p:nvSpPr>
        <p:spPr bwMode="auto">
          <a:xfrm>
            <a:off x="6019800" y="1493838"/>
            <a:ext cx="2921000" cy="341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buFont typeface="Arial" charset="0"/>
              <a:buChar char="•"/>
            </a:pPr>
            <a:r>
              <a:rPr lang="en-US" altLang="en-US" sz="1800"/>
              <a:t>Tumors implanted in </a:t>
            </a:r>
            <a:r>
              <a:rPr lang="en-US" altLang="en-US" sz="1800" u="sng"/>
              <a:t>both</a:t>
            </a:r>
            <a:r>
              <a:rPr lang="en-US" altLang="en-US" sz="1800"/>
              <a:t> flanks on D0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en-US" sz="1800"/>
              <a:t>CMP (100 </a:t>
            </a:r>
            <a:r>
              <a:rPr lang="en-US" altLang="en-US" sz="1800">
                <a:latin typeface="Symbol" charset="2"/>
              </a:rPr>
              <a:t>m</a:t>
            </a:r>
            <a:r>
              <a:rPr lang="en-US" altLang="en-US" sz="1800"/>
              <a:t>g) given IT d7, 12, 15 in </a:t>
            </a:r>
            <a:r>
              <a:rPr lang="en-US" altLang="en-US" sz="1800" u="sng"/>
              <a:t>one</a:t>
            </a:r>
            <a:r>
              <a:rPr lang="en-US" altLang="en-US" sz="1800"/>
              <a:t> side 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en-US" sz="1800">
                <a:latin typeface="Symbol" charset="2"/>
              </a:rPr>
              <a:t>a</a:t>
            </a:r>
            <a:r>
              <a:rPr lang="en-US" altLang="en-US" sz="1800"/>
              <a:t>PD-1 given IP D7 and then weekly</a:t>
            </a:r>
          </a:p>
          <a:p>
            <a:pPr eaLnBrk="1" hangingPunct="1">
              <a:buFont typeface="Arial" charset="0"/>
              <a:buChar char="•"/>
            </a:pPr>
            <a:endParaRPr lang="en-US" altLang="en-US" sz="1800"/>
          </a:p>
          <a:p>
            <a:pPr eaLnBrk="1" hangingPunct="1">
              <a:buFont typeface="Arial" charset="0"/>
              <a:buChar char="•"/>
            </a:pPr>
            <a:r>
              <a:rPr lang="en-US" altLang="en-US" sz="1800" u="sng"/>
              <a:t>Conclusion</a:t>
            </a:r>
            <a:r>
              <a:rPr lang="en-US" altLang="en-US" sz="1800"/>
              <a:t>: improved survival with combination of systemic </a:t>
            </a:r>
            <a:r>
              <a:rPr lang="en-US" altLang="en-US" sz="1800">
                <a:latin typeface="Symbol" charset="2"/>
              </a:rPr>
              <a:t>a</a:t>
            </a:r>
            <a:r>
              <a:rPr lang="en-US" altLang="en-US" sz="1800"/>
              <a:t>PD-1 + IT CMP into one of the two tumors </a:t>
            </a:r>
          </a:p>
        </p:txBody>
      </p:sp>
      <p:sp>
        <p:nvSpPr>
          <p:cNvPr id="27654" name="TextBox 3"/>
          <p:cNvSpPr txBox="1">
            <a:spLocks noChangeArrowheads="1"/>
          </p:cNvSpPr>
          <p:nvPr/>
        </p:nvSpPr>
        <p:spPr bwMode="auto">
          <a:xfrm>
            <a:off x="1727200" y="1354138"/>
            <a:ext cx="1625600" cy="5842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600"/>
              <a:t>Saline</a:t>
            </a:r>
          </a:p>
          <a:p>
            <a:pPr eaLnBrk="1" hangingPunct="1"/>
            <a:r>
              <a:rPr lang="en-US" altLang="en-US" sz="1600">
                <a:latin typeface="Symbol" charset="2"/>
              </a:rPr>
              <a:t>a</a:t>
            </a:r>
            <a:r>
              <a:rPr lang="en-US" altLang="en-US" sz="1600"/>
              <a:t>PD-1</a:t>
            </a:r>
          </a:p>
        </p:txBody>
      </p:sp>
      <p:sp>
        <p:nvSpPr>
          <p:cNvPr id="27655" name="TextBox 14"/>
          <p:cNvSpPr txBox="1">
            <a:spLocks noChangeArrowheads="1"/>
          </p:cNvSpPr>
          <p:nvPr/>
        </p:nvSpPr>
        <p:spPr bwMode="auto">
          <a:xfrm>
            <a:off x="3644900" y="1354138"/>
            <a:ext cx="2284413" cy="5842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600"/>
              <a:t>CMP-001 (D7, 12, 15)</a:t>
            </a:r>
          </a:p>
          <a:p>
            <a:pPr eaLnBrk="1" hangingPunct="1"/>
            <a:r>
              <a:rPr lang="en-US" altLang="en-US" sz="1600">
                <a:latin typeface="Symbol" charset="2"/>
              </a:rPr>
              <a:t>a</a:t>
            </a:r>
            <a:r>
              <a:rPr lang="en-US" altLang="en-US" sz="1600"/>
              <a:t>PD-1 + CMP</a:t>
            </a: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charset="-128"/>
              </a:rPr>
              <a:t>Anti-PD-1 + CpG Combo Controls Growth of Untreated and Treated Tumors </a:t>
            </a:r>
          </a:p>
        </p:txBody>
      </p:sp>
      <p:sp>
        <p:nvSpPr>
          <p:cNvPr id="28674" name="TextBox 6"/>
          <p:cNvSpPr txBox="1">
            <a:spLocks noChangeArrowheads="1"/>
          </p:cNvSpPr>
          <p:nvPr/>
        </p:nvSpPr>
        <p:spPr bwMode="auto">
          <a:xfrm>
            <a:off x="730250" y="5049838"/>
            <a:ext cx="8186738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2857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buFont typeface="Arial" charset="0"/>
              <a:buChar char="•"/>
            </a:pPr>
            <a:r>
              <a:rPr lang="en-US" altLang="en-US" sz="1800"/>
              <a:t>Data plotted until &gt;50% of mice dead in each group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en-US" sz="1800"/>
              <a:t>CMP and anti-PD-1 are each effective at control of treated and distant tumor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en-US" sz="1800"/>
              <a:t>Approx. additive effect of the combo therapy on treated and distant tumor</a:t>
            </a:r>
          </a:p>
        </p:txBody>
      </p:sp>
      <p:pic>
        <p:nvPicPr>
          <p:cNvPr id="28675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58938"/>
            <a:ext cx="9144000" cy="3306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76" name="TextBox 6"/>
          <p:cNvSpPr txBox="1">
            <a:spLocks noChangeArrowheads="1"/>
          </p:cNvSpPr>
          <p:nvPr/>
        </p:nvSpPr>
        <p:spPr bwMode="auto">
          <a:xfrm>
            <a:off x="2946400" y="2047875"/>
            <a:ext cx="1435100" cy="73025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lnSpc>
                <a:spcPts val="1238"/>
              </a:lnSpc>
            </a:pPr>
            <a:r>
              <a:rPr lang="en-US" altLang="en-US" sz="1200"/>
              <a:t>Saline</a:t>
            </a:r>
          </a:p>
          <a:p>
            <a:pPr eaLnBrk="1" hangingPunct="1">
              <a:lnSpc>
                <a:spcPts val="1238"/>
              </a:lnSpc>
            </a:pPr>
            <a:r>
              <a:rPr lang="en-US" altLang="en-US" sz="1200">
                <a:latin typeface="Symbol" charset="2"/>
              </a:rPr>
              <a:t>a</a:t>
            </a:r>
            <a:r>
              <a:rPr lang="en-US" altLang="en-US" sz="1200"/>
              <a:t>PD-1</a:t>
            </a:r>
          </a:p>
          <a:p>
            <a:pPr eaLnBrk="1" hangingPunct="1">
              <a:lnSpc>
                <a:spcPts val="1238"/>
              </a:lnSpc>
            </a:pPr>
            <a:r>
              <a:rPr lang="en-US" altLang="en-US" sz="1200"/>
              <a:t>CMP-001</a:t>
            </a:r>
          </a:p>
          <a:p>
            <a:pPr eaLnBrk="1" hangingPunct="1">
              <a:lnSpc>
                <a:spcPts val="1238"/>
              </a:lnSpc>
            </a:pPr>
            <a:r>
              <a:rPr lang="en-US" altLang="en-US" sz="1200">
                <a:latin typeface="Symbol" charset="2"/>
              </a:rPr>
              <a:t>a</a:t>
            </a:r>
            <a:r>
              <a:rPr lang="en-US" altLang="en-US" sz="1200"/>
              <a:t>PD-1 + CMP</a:t>
            </a:r>
          </a:p>
        </p:txBody>
      </p:sp>
      <p:sp>
        <p:nvSpPr>
          <p:cNvPr id="28677" name="TextBox 7"/>
          <p:cNvSpPr txBox="1">
            <a:spLocks noChangeArrowheads="1"/>
          </p:cNvSpPr>
          <p:nvPr/>
        </p:nvSpPr>
        <p:spPr bwMode="auto">
          <a:xfrm>
            <a:off x="7251700" y="2047875"/>
            <a:ext cx="1435100" cy="73025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lnSpc>
                <a:spcPts val="1238"/>
              </a:lnSpc>
            </a:pPr>
            <a:r>
              <a:rPr lang="en-US" altLang="en-US" sz="1200"/>
              <a:t>Saline</a:t>
            </a:r>
          </a:p>
          <a:p>
            <a:pPr eaLnBrk="1" hangingPunct="1">
              <a:lnSpc>
                <a:spcPts val="1238"/>
              </a:lnSpc>
            </a:pPr>
            <a:r>
              <a:rPr lang="en-US" altLang="en-US" sz="1200">
                <a:latin typeface="Symbol" charset="2"/>
              </a:rPr>
              <a:t>a</a:t>
            </a:r>
            <a:r>
              <a:rPr lang="en-US" altLang="en-US" sz="1200"/>
              <a:t>PD-1</a:t>
            </a:r>
          </a:p>
          <a:p>
            <a:pPr eaLnBrk="1" hangingPunct="1">
              <a:lnSpc>
                <a:spcPts val="1238"/>
              </a:lnSpc>
            </a:pPr>
            <a:r>
              <a:rPr lang="en-US" altLang="en-US" sz="1200"/>
              <a:t>CMP-001</a:t>
            </a:r>
          </a:p>
          <a:p>
            <a:pPr eaLnBrk="1" hangingPunct="1">
              <a:lnSpc>
                <a:spcPts val="1238"/>
              </a:lnSpc>
            </a:pPr>
            <a:r>
              <a:rPr lang="en-US" altLang="en-US" sz="1200">
                <a:latin typeface="Symbol" charset="2"/>
              </a:rPr>
              <a:t>a</a:t>
            </a:r>
            <a:r>
              <a:rPr lang="en-US" altLang="en-US" sz="1200"/>
              <a:t>PD-1 + CMP</a:t>
            </a:r>
          </a:p>
        </p:txBody>
      </p:sp>
      <p:sp>
        <p:nvSpPr>
          <p:cNvPr id="2" name="Rectangle 1"/>
          <p:cNvSpPr/>
          <p:nvPr/>
        </p:nvSpPr>
        <p:spPr>
          <a:xfrm>
            <a:off x="1638300" y="1658938"/>
            <a:ext cx="2247900" cy="38893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683250" y="1697038"/>
            <a:ext cx="2247900" cy="38893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28680" name="TextBox 7"/>
          <p:cNvSpPr txBox="1">
            <a:spLocks noChangeArrowheads="1"/>
          </p:cNvSpPr>
          <p:nvPr/>
        </p:nvSpPr>
        <p:spPr bwMode="auto">
          <a:xfrm>
            <a:off x="4083050" y="6248400"/>
            <a:ext cx="369252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200"/>
              <a:t>University of Iowa Cancer Center, unpublished data</a:t>
            </a:r>
          </a:p>
        </p:txBody>
      </p:sp>
      <p:sp>
        <p:nvSpPr>
          <p:cNvPr id="28681" name="Slide Number Placeholder 1"/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845A7237-17C8-114E-AA85-BC665B8AE2FF}" type="slidenum">
              <a:rPr lang="en-US" altLang="en-US" sz="1200">
                <a:solidFill>
                  <a:srgbClr val="404040"/>
                </a:solidFill>
              </a:rPr>
              <a:pPr/>
              <a:t>15</a:t>
            </a:fld>
            <a:endParaRPr lang="en-US" altLang="en-US" sz="1200">
              <a:solidFill>
                <a:srgbClr val="40404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Title 5"/>
          <p:cNvSpPr>
            <a:spLocks noGrp="1"/>
          </p:cNvSpPr>
          <p:nvPr>
            <p:ph type="title"/>
          </p:nvPr>
        </p:nvSpPr>
        <p:spPr>
          <a:xfrm>
            <a:off x="806450" y="190500"/>
            <a:ext cx="7710488" cy="1068388"/>
          </a:xfrm>
        </p:spPr>
        <p:txBody>
          <a:bodyPr/>
          <a:lstStyle/>
          <a:p>
            <a:r>
              <a:rPr lang="en-US" altLang="en-US" sz="2800">
                <a:ea typeface="ＭＳ Ｐゴシック" charset="-128"/>
              </a:rPr>
              <a:t>The 3 Signal Model of T Cell Activation </a:t>
            </a:r>
            <a:br>
              <a:rPr lang="en-US" altLang="en-US" sz="2800">
                <a:ea typeface="ＭＳ Ｐゴシック" charset="-128"/>
              </a:rPr>
            </a:br>
            <a:r>
              <a:rPr lang="en-US" altLang="en-US" sz="2400" i="1">
                <a:ea typeface="ＭＳ Ｐゴシック" charset="-128"/>
              </a:rPr>
              <a:t>Tumor Microenvironment Suppresses T cells</a:t>
            </a:r>
          </a:p>
        </p:txBody>
      </p:sp>
      <p:pic>
        <p:nvPicPr>
          <p:cNvPr id="29698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6050" y="1331913"/>
            <a:ext cx="6218238" cy="466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699" name="Slide Number Placeholder 1"/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1214E6E1-57B7-804C-9F61-342BFAFC7D54}" type="slidenum">
              <a:rPr lang="en-US" altLang="en-US" sz="1200">
                <a:solidFill>
                  <a:srgbClr val="404040"/>
                </a:solidFill>
              </a:rPr>
              <a:pPr/>
              <a:t>16</a:t>
            </a:fld>
            <a:endParaRPr lang="en-US" altLang="en-US" sz="1200">
              <a:solidFill>
                <a:srgbClr val="404040"/>
              </a:solidFill>
            </a:endParaRP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Title 5"/>
          <p:cNvSpPr>
            <a:spLocks noGrp="1"/>
          </p:cNvSpPr>
          <p:nvPr>
            <p:ph type="title"/>
          </p:nvPr>
        </p:nvSpPr>
        <p:spPr>
          <a:xfrm>
            <a:off x="558800" y="88900"/>
            <a:ext cx="8096250" cy="1068388"/>
          </a:xfrm>
        </p:spPr>
        <p:txBody>
          <a:bodyPr/>
          <a:lstStyle/>
          <a:p>
            <a:r>
              <a:rPr lang="en-US" altLang="en-US" sz="2800">
                <a:ea typeface="ＭＳ Ｐゴシック" charset="-128"/>
              </a:rPr>
              <a:t>CMP-001 Activates All 3 Signals </a:t>
            </a:r>
            <a:br>
              <a:rPr lang="en-US" altLang="en-US" sz="2800">
                <a:ea typeface="ＭＳ Ｐゴシック" charset="-128"/>
              </a:rPr>
            </a:br>
            <a:r>
              <a:rPr lang="en-US" altLang="en-US" sz="2400" i="1">
                <a:ea typeface="ＭＳ Ｐゴシック" charset="-128"/>
              </a:rPr>
              <a:t>Synergy with Anti-PD-1</a:t>
            </a:r>
          </a:p>
        </p:txBody>
      </p:sp>
      <p:pic>
        <p:nvPicPr>
          <p:cNvPr id="3072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1450" y="1181100"/>
            <a:ext cx="6446838" cy="4835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23" name="Slide Number Placeholder 1"/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0905245E-23E6-E84A-91AE-D0EE1AAE513D}" type="slidenum">
              <a:rPr lang="en-US" altLang="en-US" sz="1200">
                <a:solidFill>
                  <a:srgbClr val="404040"/>
                </a:solidFill>
              </a:rPr>
              <a:pPr/>
              <a:t>17</a:t>
            </a:fld>
            <a:endParaRPr lang="en-US" altLang="en-US" sz="1200">
              <a:solidFill>
                <a:srgbClr val="404040"/>
              </a:solidFill>
            </a:endParaRP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Title 5"/>
          <p:cNvSpPr>
            <a:spLocks noGrp="1"/>
          </p:cNvSpPr>
          <p:nvPr>
            <p:ph type="title"/>
          </p:nvPr>
        </p:nvSpPr>
        <p:spPr>
          <a:xfrm>
            <a:off x="558800" y="88900"/>
            <a:ext cx="8096250" cy="1068388"/>
          </a:xfrm>
        </p:spPr>
        <p:txBody>
          <a:bodyPr/>
          <a:lstStyle/>
          <a:p>
            <a:r>
              <a:rPr lang="en-US" altLang="en-US" sz="2800">
                <a:ea typeface="ＭＳ Ｐゴシック" charset="-128"/>
              </a:rPr>
              <a:t>CMP-001 Activates All 3 Signals </a:t>
            </a:r>
            <a:r>
              <a:rPr lang="en-US" altLang="en-US">
                <a:ea typeface="ＭＳ Ｐゴシック" charset="-128"/>
              </a:rPr>
              <a:t/>
            </a:r>
            <a:br>
              <a:rPr lang="en-US" altLang="en-US">
                <a:ea typeface="ＭＳ Ｐゴシック" charset="-128"/>
              </a:rPr>
            </a:br>
            <a:r>
              <a:rPr lang="en-US" altLang="en-US" sz="2400" i="1">
                <a:ea typeface="ＭＳ Ｐゴシック" charset="-128"/>
              </a:rPr>
              <a:t>Synergy with Anti-PD-1</a:t>
            </a:r>
          </a:p>
        </p:txBody>
      </p:sp>
      <p:pic>
        <p:nvPicPr>
          <p:cNvPr id="31746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300" y="1181100"/>
            <a:ext cx="6756400" cy="5067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47" name="TextBox 3"/>
          <p:cNvSpPr txBox="1">
            <a:spLocks noChangeArrowheads="1"/>
          </p:cNvSpPr>
          <p:nvPr/>
        </p:nvSpPr>
        <p:spPr bwMode="auto">
          <a:xfrm>
            <a:off x="1150938" y="5041900"/>
            <a:ext cx="6977062" cy="1016000"/>
          </a:xfrm>
          <a:prstGeom prst="rect">
            <a:avLst/>
          </a:prstGeom>
          <a:solidFill>
            <a:srgbClr val="FFFFFF"/>
          </a:solidFill>
          <a:ln w="9525">
            <a:solidFill>
              <a:srgbClr val="1F497D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buFont typeface="Arial" charset="0"/>
              <a:buChar char="•"/>
            </a:pPr>
            <a:r>
              <a:rPr lang="en-US" altLang="en-US" sz="2000"/>
              <a:t>CpG is strongest Th1-inducer of all immune activators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en-US" sz="2000"/>
              <a:t>Strongest CTL response in human cancer vaccine trials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en-US" sz="2000"/>
              <a:t>Only systemic activator for plasmacytoid DC (pDC)</a:t>
            </a:r>
          </a:p>
        </p:txBody>
      </p:sp>
      <p:sp>
        <p:nvSpPr>
          <p:cNvPr id="31748" name="Slide Number Placeholder 1"/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5E8DF594-CB04-EA4F-9B96-809428A92D1B}" type="slidenum">
              <a:rPr lang="en-US" altLang="en-US" sz="1200">
                <a:solidFill>
                  <a:srgbClr val="404040"/>
                </a:solidFill>
              </a:rPr>
              <a:pPr/>
              <a:t>18</a:t>
            </a:fld>
            <a:endParaRPr lang="en-US" altLang="en-US" sz="1200">
              <a:solidFill>
                <a:srgbClr val="404040"/>
              </a:solidFill>
            </a:endParaRP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Title 5"/>
          <p:cNvSpPr>
            <a:spLocks noGrp="1"/>
          </p:cNvSpPr>
          <p:nvPr>
            <p:ph type="title"/>
          </p:nvPr>
        </p:nvSpPr>
        <p:spPr>
          <a:xfrm>
            <a:off x="596900" y="190500"/>
            <a:ext cx="8089900" cy="1249363"/>
          </a:xfrm>
        </p:spPr>
        <p:txBody>
          <a:bodyPr/>
          <a:lstStyle/>
          <a:p>
            <a:r>
              <a:rPr lang="en-US" altLang="en-US" sz="2800">
                <a:ea typeface="ＭＳ Ｐゴシック" charset="-128"/>
              </a:rPr>
              <a:t>Checkmate CpG-A (CMP-001) </a:t>
            </a:r>
            <a:br>
              <a:rPr lang="en-US" altLang="en-US" sz="2800">
                <a:ea typeface="ＭＳ Ｐゴシック" charset="-128"/>
              </a:rPr>
            </a:br>
            <a:r>
              <a:rPr lang="en-US" altLang="en-US" sz="2800">
                <a:ea typeface="ＭＳ Ｐゴシック" charset="-128"/>
              </a:rPr>
              <a:t>Induces Highest IFN-a (Good) and Lowest IL-10 (Bad)</a:t>
            </a:r>
          </a:p>
        </p:txBody>
      </p:sp>
      <p:sp>
        <p:nvSpPr>
          <p:cNvPr id="32770" name="Slide Number Placeholder 4"/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7987BB74-C74E-1D4A-87DC-9006F4F8C2FC}" type="slidenum">
              <a:rPr lang="en-US" altLang="en-US" sz="1200">
                <a:solidFill>
                  <a:srgbClr val="404040"/>
                </a:solidFill>
              </a:rPr>
              <a:pPr/>
              <a:t>19</a:t>
            </a:fld>
            <a:endParaRPr lang="en-US" altLang="en-US" sz="1200">
              <a:solidFill>
                <a:srgbClr val="404040"/>
              </a:solidFill>
            </a:endParaRPr>
          </a:p>
        </p:txBody>
      </p:sp>
      <p:sp>
        <p:nvSpPr>
          <p:cNvPr id="32771" name="TextBox 7"/>
          <p:cNvSpPr txBox="1">
            <a:spLocks noChangeArrowheads="1"/>
          </p:cNvSpPr>
          <p:nvPr/>
        </p:nvSpPr>
        <p:spPr bwMode="auto">
          <a:xfrm>
            <a:off x="698500" y="5207000"/>
            <a:ext cx="789940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buFont typeface="Arial" charset="0"/>
              <a:buChar char="•"/>
            </a:pPr>
            <a:r>
              <a:rPr lang="en-US" altLang="en-US" sz="1800"/>
              <a:t>Dose-response of human PBMC cultured for 48 hr with the gold standard CpG-A (2216), CpG-B (7909), Dynavax CpG-C (SD-101), Checkmate CpG-A (G10) or CMP-001</a:t>
            </a:r>
          </a:p>
        </p:txBody>
      </p:sp>
      <p:pic>
        <p:nvPicPr>
          <p:cNvPr id="3277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" r="50060"/>
          <a:stretch>
            <a:fillRect/>
          </a:stretch>
        </p:blipFill>
        <p:spPr bwMode="auto">
          <a:xfrm>
            <a:off x="4711700" y="1770063"/>
            <a:ext cx="4379913" cy="2922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3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647"/>
          <a:stretch>
            <a:fillRect/>
          </a:stretch>
        </p:blipFill>
        <p:spPr bwMode="auto">
          <a:xfrm>
            <a:off x="196850" y="1763713"/>
            <a:ext cx="4452938" cy="294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74" name="TextBox 1"/>
          <p:cNvSpPr txBox="1">
            <a:spLocks noChangeArrowheads="1"/>
          </p:cNvSpPr>
          <p:nvPr/>
        </p:nvSpPr>
        <p:spPr bwMode="auto">
          <a:xfrm>
            <a:off x="4737100" y="1804988"/>
            <a:ext cx="4216400" cy="46037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en-US"/>
              <a:t>IL-10   </a:t>
            </a:r>
          </a:p>
        </p:txBody>
      </p:sp>
      <p:sp>
        <p:nvSpPr>
          <p:cNvPr id="32775" name="TextBox 9"/>
          <p:cNvSpPr txBox="1">
            <a:spLocks noChangeArrowheads="1"/>
          </p:cNvSpPr>
          <p:nvPr/>
        </p:nvSpPr>
        <p:spPr bwMode="auto">
          <a:xfrm>
            <a:off x="242888" y="1776413"/>
            <a:ext cx="4368800" cy="461962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en-US"/>
              <a:t>IFN-a   </a:t>
            </a:r>
          </a:p>
        </p:txBody>
      </p:sp>
      <p:sp>
        <p:nvSpPr>
          <p:cNvPr id="3" name="Oval 2"/>
          <p:cNvSpPr>
            <a:spLocks noChangeArrowheads="1"/>
          </p:cNvSpPr>
          <p:nvPr/>
        </p:nvSpPr>
        <p:spPr bwMode="auto">
          <a:xfrm>
            <a:off x="2235200" y="2146300"/>
            <a:ext cx="2070100" cy="1993900"/>
          </a:xfrm>
          <a:prstGeom prst="ellipse">
            <a:avLst/>
          </a:prstGeom>
          <a:noFill/>
          <a:ln w="28575">
            <a:solidFill>
              <a:srgbClr val="FFFF00"/>
            </a:solidFill>
            <a:round/>
            <a:headEnd/>
            <a:tailEnd/>
          </a:ln>
          <a:effectLst>
            <a:outerShdw blurRad="40000" dist="23000" dir="5400000" rotWithShape="0">
              <a:srgbClr val="000000">
                <a:alpha val="34998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chemeClr val="lt1"/>
              </a:solidFill>
              <a:latin typeface="+mn-lt"/>
              <a:ea typeface="+mn-ea"/>
            </a:endParaRPr>
          </a:p>
        </p:txBody>
      </p:sp>
      <p:sp>
        <p:nvSpPr>
          <p:cNvPr id="11" name="Oval 10"/>
          <p:cNvSpPr>
            <a:spLocks noChangeArrowheads="1"/>
          </p:cNvSpPr>
          <p:nvPr/>
        </p:nvSpPr>
        <p:spPr bwMode="auto">
          <a:xfrm>
            <a:off x="6870700" y="3225800"/>
            <a:ext cx="1536700" cy="1066800"/>
          </a:xfrm>
          <a:prstGeom prst="ellipse">
            <a:avLst/>
          </a:prstGeom>
          <a:noFill/>
          <a:ln w="28575">
            <a:solidFill>
              <a:srgbClr val="FFFF00"/>
            </a:solidFill>
            <a:round/>
            <a:headEnd/>
            <a:tailEnd/>
          </a:ln>
          <a:effectLst>
            <a:outerShdw blurRad="40000" dist="23000" dir="5400000" rotWithShape="0">
              <a:srgbClr val="000000">
                <a:alpha val="34998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chemeClr val="lt1"/>
              </a:solidFill>
              <a:latin typeface="+mn-lt"/>
              <a:ea typeface="+mn-ea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42900" y="4006850"/>
            <a:ext cx="4191000" cy="66675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32779" name="TextBox 13"/>
          <p:cNvSpPr txBox="1">
            <a:spLocks noChangeArrowheads="1"/>
          </p:cNvSpPr>
          <p:nvPr/>
        </p:nvSpPr>
        <p:spPr bwMode="auto">
          <a:xfrm rot="-2876176">
            <a:off x="253206" y="4150519"/>
            <a:ext cx="89058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/>
              <a:t>CpG-A </a:t>
            </a:r>
          </a:p>
        </p:txBody>
      </p:sp>
      <p:sp>
        <p:nvSpPr>
          <p:cNvPr id="32780" name="TextBox 14"/>
          <p:cNvSpPr txBox="1">
            <a:spLocks noChangeArrowheads="1"/>
          </p:cNvSpPr>
          <p:nvPr/>
        </p:nvSpPr>
        <p:spPr bwMode="auto">
          <a:xfrm rot="-2876176">
            <a:off x="878681" y="4150519"/>
            <a:ext cx="89058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/>
              <a:t>CpG-B </a:t>
            </a:r>
          </a:p>
        </p:txBody>
      </p:sp>
      <p:sp>
        <p:nvSpPr>
          <p:cNvPr id="32781" name="TextBox 15"/>
          <p:cNvSpPr txBox="1">
            <a:spLocks noChangeArrowheads="1"/>
          </p:cNvSpPr>
          <p:nvPr/>
        </p:nvSpPr>
        <p:spPr bwMode="auto">
          <a:xfrm rot="-2876176">
            <a:off x="1417637" y="4016376"/>
            <a:ext cx="1141413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/>
              <a:t>CpG-C</a:t>
            </a:r>
          </a:p>
          <a:p>
            <a:pPr eaLnBrk="1" hangingPunct="1"/>
            <a:r>
              <a:rPr lang="en-US" altLang="en-US" sz="1800"/>
              <a:t>   (DVAX) </a:t>
            </a:r>
          </a:p>
        </p:txBody>
      </p:sp>
      <p:sp>
        <p:nvSpPr>
          <p:cNvPr id="18" name="Rectangle 17"/>
          <p:cNvSpPr/>
          <p:nvPr/>
        </p:nvSpPr>
        <p:spPr>
          <a:xfrm>
            <a:off x="4775200" y="4006850"/>
            <a:ext cx="4191000" cy="65405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32783" name="TextBox 18"/>
          <p:cNvSpPr txBox="1">
            <a:spLocks noChangeArrowheads="1"/>
          </p:cNvSpPr>
          <p:nvPr/>
        </p:nvSpPr>
        <p:spPr bwMode="auto">
          <a:xfrm rot="-2876176">
            <a:off x="4710906" y="4150519"/>
            <a:ext cx="89058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/>
              <a:t>CpG-A </a:t>
            </a:r>
          </a:p>
        </p:txBody>
      </p:sp>
      <p:sp>
        <p:nvSpPr>
          <p:cNvPr id="32784" name="TextBox 19"/>
          <p:cNvSpPr txBox="1">
            <a:spLocks noChangeArrowheads="1"/>
          </p:cNvSpPr>
          <p:nvPr/>
        </p:nvSpPr>
        <p:spPr bwMode="auto">
          <a:xfrm rot="-2876176">
            <a:off x="5336381" y="4150519"/>
            <a:ext cx="89058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/>
              <a:t>CpG-B </a:t>
            </a:r>
          </a:p>
        </p:txBody>
      </p:sp>
      <p:sp>
        <p:nvSpPr>
          <p:cNvPr id="32785" name="TextBox 20"/>
          <p:cNvSpPr txBox="1">
            <a:spLocks noChangeArrowheads="1"/>
          </p:cNvSpPr>
          <p:nvPr/>
        </p:nvSpPr>
        <p:spPr bwMode="auto">
          <a:xfrm rot="-2876176">
            <a:off x="5837237" y="4016376"/>
            <a:ext cx="1141413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/>
              <a:t>CpG-C</a:t>
            </a:r>
          </a:p>
          <a:p>
            <a:pPr eaLnBrk="1" hangingPunct="1"/>
            <a:r>
              <a:rPr lang="en-US" altLang="en-US" sz="1800"/>
              <a:t>   (DVAX) </a:t>
            </a:r>
          </a:p>
        </p:txBody>
      </p:sp>
      <p:sp>
        <p:nvSpPr>
          <p:cNvPr id="32786" name="TextBox 12"/>
          <p:cNvSpPr txBox="1">
            <a:spLocks noChangeArrowheads="1"/>
          </p:cNvSpPr>
          <p:nvPr/>
        </p:nvSpPr>
        <p:spPr bwMode="auto">
          <a:xfrm rot="-2916999">
            <a:off x="3125788" y="4111625"/>
            <a:ext cx="6921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/>
              <a:t>CMP</a:t>
            </a:r>
          </a:p>
        </p:txBody>
      </p:sp>
      <p:sp>
        <p:nvSpPr>
          <p:cNvPr id="32787" name="TextBox 14"/>
          <p:cNvSpPr txBox="1">
            <a:spLocks noChangeArrowheads="1"/>
          </p:cNvSpPr>
          <p:nvPr/>
        </p:nvSpPr>
        <p:spPr bwMode="auto">
          <a:xfrm rot="-2876176">
            <a:off x="3851275" y="4087813"/>
            <a:ext cx="6477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/>
              <a:t>PBS</a:t>
            </a:r>
          </a:p>
        </p:txBody>
      </p:sp>
      <p:sp>
        <p:nvSpPr>
          <p:cNvPr id="32788" name="TextBox 14"/>
          <p:cNvSpPr txBox="1">
            <a:spLocks noChangeArrowheads="1"/>
          </p:cNvSpPr>
          <p:nvPr/>
        </p:nvSpPr>
        <p:spPr bwMode="auto">
          <a:xfrm rot="-2876176">
            <a:off x="8249444" y="4099719"/>
            <a:ext cx="6477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/>
              <a:t>PBS</a:t>
            </a:r>
          </a:p>
        </p:txBody>
      </p:sp>
      <p:sp>
        <p:nvSpPr>
          <p:cNvPr id="32789" name="TextBox 12"/>
          <p:cNvSpPr txBox="1">
            <a:spLocks noChangeArrowheads="1"/>
          </p:cNvSpPr>
          <p:nvPr/>
        </p:nvSpPr>
        <p:spPr bwMode="auto">
          <a:xfrm rot="-2968869">
            <a:off x="2521744" y="4071144"/>
            <a:ext cx="6223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/>
              <a:t>G10</a:t>
            </a:r>
          </a:p>
        </p:txBody>
      </p:sp>
      <p:sp>
        <p:nvSpPr>
          <p:cNvPr id="32790" name="TextBox 12"/>
          <p:cNvSpPr txBox="1">
            <a:spLocks noChangeArrowheads="1"/>
          </p:cNvSpPr>
          <p:nvPr/>
        </p:nvSpPr>
        <p:spPr bwMode="auto">
          <a:xfrm rot="-2916999">
            <a:off x="7532688" y="4086225"/>
            <a:ext cx="6921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/>
              <a:t>CMP</a:t>
            </a:r>
          </a:p>
        </p:txBody>
      </p:sp>
      <p:sp>
        <p:nvSpPr>
          <p:cNvPr id="32791" name="TextBox 12"/>
          <p:cNvSpPr txBox="1">
            <a:spLocks noChangeArrowheads="1"/>
          </p:cNvSpPr>
          <p:nvPr/>
        </p:nvSpPr>
        <p:spPr bwMode="auto">
          <a:xfrm rot="-2968869">
            <a:off x="6954837" y="4081463"/>
            <a:ext cx="62071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/>
              <a:t>G10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Slide Number Placeholder 2"/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F130344A-8347-A944-BCD0-8A7A274EFAE0}" type="slidenum">
              <a:rPr lang="en-US" altLang="en-US" sz="1200">
                <a:solidFill>
                  <a:srgbClr val="404040"/>
                </a:solidFill>
              </a:rPr>
              <a:pPr/>
              <a:t>2</a:t>
            </a:fld>
            <a:endParaRPr lang="en-US" altLang="en-US" sz="1200">
              <a:solidFill>
                <a:srgbClr val="404040"/>
              </a:solidFill>
            </a:endParaRPr>
          </a:p>
        </p:txBody>
      </p:sp>
      <p:pic>
        <p:nvPicPr>
          <p:cNvPr id="14338" name="Picture 3" descr="slideshowDec15dimension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ubtitle 1"/>
          <p:cNvSpPr txBox="1">
            <a:spLocks/>
          </p:cNvSpPr>
          <p:nvPr/>
        </p:nvSpPr>
        <p:spPr bwMode="auto">
          <a:xfrm>
            <a:off x="1371600" y="3971925"/>
            <a:ext cx="6400800" cy="2322513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Wingdings" charset="0"/>
              <a:buNone/>
              <a:defRPr/>
            </a:pPr>
            <a:r>
              <a:rPr lang="en-US" sz="3200" dirty="0" smtClean="0">
                <a:solidFill>
                  <a:schemeClr val="bg1"/>
                </a:solidFill>
              </a:rPr>
              <a:t>Enhancing The Efficacy Of </a:t>
            </a:r>
          </a:p>
          <a:p>
            <a:pPr algn="ctr">
              <a:buFont typeface="Wingdings" charset="0"/>
              <a:buNone/>
              <a:defRPr/>
            </a:pPr>
            <a:r>
              <a:rPr lang="en-US" sz="3200" dirty="0" smtClean="0">
                <a:solidFill>
                  <a:schemeClr val="bg1"/>
                </a:solidFill>
              </a:rPr>
              <a:t>Cancer Immunotherapy</a:t>
            </a:r>
          </a:p>
          <a:p>
            <a:pPr algn="ctr">
              <a:buFont typeface="Wingdings" charset="0"/>
              <a:buNone/>
              <a:defRPr/>
            </a:pPr>
            <a:endParaRPr lang="en-US" sz="2800" dirty="0" smtClean="0">
              <a:solidFill>
                <a:schemeClr val="bg1"/>
              </a:solidFill>
            </a:endParaRPr>
          </a:p>
          <a:p>
            <a:pPr algn="ctr">
              <a:buFont typeface="Wingdings" charset="0"/>
              <a:buNone/>
              <a:defRPr/>
            </a:pPr>
            <a:r>
              <a:rPr lang="en-US" sz="2800" dirty="0" smtClean="0">
                <a:solidFill>
                  <a:schemeClr val="bg1"/>
                </a:solidFill>
              </a:rPr>
              <a:t>Non-Confidential Overview</a:t>
            </a:r>
            <a:endParaRPr lang="en-US" dirty="0" smtClean="0">
              <a:solidFill>
                <a:schemeClr val="bg1"/>
              </a:solidFill>
            </a:endParaRPr>
          </a:p>
          <a:p>
            <a:pPr algn="ctr">
              <a:buFont typeface="Wingdings" charset="0"/>
              <a:buNone/>
              <a:defRPr/>
            </a:pPr>
            <a:r>
              <a:rPr lang="en-US" sz="2600" dirty="0" smtClean="0">
                <a:solidFill>
                  <a:schemeClr val="bg1"/>
                </a:solidFill>
              </a:rPr>
              <a:t>January 2016</a:t>
            </a:r>
          </a:p>
          <a:p>
            <a:pPr>
              <a:buFont typeface="Wingdings" charset="0"/>
              <a:buNone/>
              <a:defRPr/>
            </a:pPr>
            <a:endParaRPr 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>
                <a:ea typeface="ＭＳ Ｐゴシック" charset="-128"/>
              </a:rPr>
              <a:t>Key Role of IFN-a In Tumor Rejection</a:t>
            </a:r>
          </a:p>
        </p:txBody>
      </p:sp>
      <p:sp>
        <p:nvSpPr>
          <p:cNvPr id="33794" name="Slide Number Placeholder 4"/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0E9F05E3-D638-824E-8C47-CCF03A1B4FAC}" type="slidenum">
              <a:rPr lang="en-US" altLang="en-US" sz="1200">
                <a:solidFill>
                  <a:srgbClr val="404040"/>
                </a:solidFill>
              </a:rPr>
              <a:pPr/>
              <a:t>20</a:t>
            </a:fld>
            <a:endParaRPr lang="en-US" altLang="en-US" sz="1200">
              <a:solidFill>
                <a:srgbClr val="404040"/>
              </a:solidFill>
            </a:endParaRPr>
          </a:p>
        </p:txBody>
      </p:sp>
      <p:pic>
        <p:nvPicPr>
          <p:cNvPr id="3379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838" y="3422650"/>
            <a:ext cx="4254500" cy="177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796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8338" y="3675063"/>
            <a:ext cx="4478337" cy="1335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7" name="TextBox 7"/>
          <p:cNvSpPr txBox="1">
            <a:spLocks noChangeArrowheads="1"/>
          </p:cNvSpPr>
          <p:nvPr/>
        </p:nvSpPr>
        <p:spPr bwMode="auto">
          <a:xfrm>
            <a:off x="762000" y="5699125"/>
            <a:ext cx="19002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/>
              <a:t>J Exp Med, 2011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46113" y="1338263"/>
            <a:ext cx="8151812" cy="184626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sz="2200" dirty="0">
                <a:ea typeface="ＭＳ Ｐゴシック" charset="0"/>
                <a:cs typeface="ＭＳ Ｐゴシック" charset="0"/>
              </a:rPr>
              <a:t>Type I IFN:</a:t>
            </a:r>
          </a:p>
          <a:p>
            <a:pPr marL="342900" indent="-342900" eaLnBrk="1" hangingPunct="1">
              <a:buFont typeface="+mj-lt"/>
              <a:buAutoNum type="arabicPeriod"/>
              <a:defRPr/>
            </a:pPr>
            <a:r>
              <a:rPr lang="en-US" dirty="0">
                <a:ea typeface="ＭＳ Ｐゴシック" charset="0"/>
                <a:cs typeface="ＭＳ Ｐゴシック" charset="0"/>
              </a:rPr>
              <a:t>Augments CD8</a:t>
            </a:r>
            <a:r>
              <a:rPr lang="en-US" baseline="30000" dirty="0">
                <a:ea typeface="ＭＳ Ｐゴシック" charset="0"/>
                <a:cs typeface="ＭＳ Ｐゴシック" charset="0"/>
              </a:rPr>
              <a:t>+</a:t>
            </a:r>
            <a:r>
              <a:rPr lang="en-US" dirty="0">
                <a:ea typeface="ＭＳ Ｐゴシック" charset="0"/>
                <a:cs typeface="ＭＳ Ｐゴシック" charset="0"/>
              </a:rPr>
              <a:t> T cell survival, expansion, and effector differentiation </a:t>
            </a:r>
          </a:p>
          <a:p>
            <a:pPr marL="342900" indent="-342900" eaLnBrk="1" hangingPunct="1">
              <a:buFont typeface="+mj-lt"/>
              <a:buAutoNum type="arabicPeriod"/>
              <a:defRPr/>
            </a:pPr>
            <a:r>
              <a:rPr lang="en-US" dirty="0">
                <a:ea typeface="ＭＳ Ｐゴシック" charset="0"/>
                <a:cs typeface="ＭＳ Ｐゴシック" charset="0"/>
              </a:rPr>
              <a:t>Promotes DC maturation, cross-presentation of TAA to CD8</a:t>
            </a:r>
            <a:r>
              <a:rPr lang="en-US" baseline="30000" dirty="0">
                <a:ea typeface="ＭＳ Ｐゴシック" charset="0"/>
                <a:cs typeface="ＭＳ Ｐゴシック" charset="0"/>
              </a:rPr>
              <a:t>+</a:t>
            </a:r>
            <a:r>
              <a:rPr lang="en-US" dirty="0">
                <a:ea typeface="ＭＳ Ｐゴシック" charset="0"/>
                <a:cs typeface="ＭＳ Ｐゴシック" charset="0"/>
              </a:rPr>
              <a:t> T cells</a:t>
            </a:r>
          </a:p>
          <a:p>
            <a:pPr marL="342900" indent="-342900" eaLnBrk="1" hangingPunct="1">
              <a:buFont typeface="+mj-lt"/>
              <a:buAutoNum type="arabicPeriod"/>
              <a:defRPr/>
            </a:pPr>
            <a:r>
              <a:rPr lang="en-US" dirty="0">
                <a:ea typeface="ＭＳ Ｐゴシック" charset="0"/>
                <a:cs typeface="ＭＳ Ｐゴシック" charset="0"/>
              </a:rPr>
              <a:t>Required for immune surveillance against carcinogen-induced tumors </a:t>
            </a:r>
          </a:p>
          <a:p>
            <a:pPr marL="342900" indent="-342900" eaLnBrk="1" hangingPunct="1">
              <a:buFont typeface="+mj-lt"/>
              <a:buAutoNum type="arabicPeriod"/>
              <a:defRPr/>
            </a:pPr>
            <a:r>
              <a:rPr lang="en-US" dirty="0">
                <a:ea typeface="ＭＳ Ｐゴシック" charset="0"/>
                <a:cs typeface="ＭＳ Ｐゴシック" charset="0"/>
              </a:rPr>
              <a:t>Required for rejection of implanted tumors</a:t>
            </a:r>
          </a:p>
          <a:p>
            <a:pPr marL="342900" indent="-342900" eaLnBrk="1" hangingPunct="1">
              <a:buFont typeface="+mj-lt"/>
              <a:buAutoNum type="arabicPeriod"/>
              <a:defRPr/>
            </a:pPr>
            <a:r>
              <a:rPr lang="en-US" dirty="0">
                <a:ea typeface="ＭＳ Ｐゴシック" charset="0"/>
                <a:cs typeface="ＭＳ Ｐゴシック" charset="0"/>
              </a:rPr>
              <a:t>Levels of IFN-related mRNA correlate with TILs in human metastases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>
                <a:ea typeface="ＭＳ Ｐゴシック" charset="-128"/>
              </a:rPr>
              <a:t>TLR9 Ligands and IFN-a </a:t>
            </a:r>
          </a:p>
        </p:txBody>
      </p:sp>
      <p:sp>
        <p:nvSpPr>
          <p:cNvPr id="34818" name="Slide Number Placeholder 4"/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1CD07A5A-DC2C-D046-9766-6BCF6717E34C}" type="slidenum">
              <a:rPr lang="en-US" altLang="en-US" sz="1200">
                <a:solidFill>
                  <a:srgbClr val="404040"/>
                </a:solidFill>
              </a:rPr>
              <a:pPr/>
              <a:t>21</a:t>
            </a:fld>
            <a:endParaRPr lang="en-US" altLang="en-US" sz="1200">
              <a:solidFill>
                <a:srgbClr val="404040"/>
              </a:solidFill>
            </a:endParaRPr>
          </a:p>
        </p:txBody>
      </p:sp>
      <p:sp>
        <p:nvSpPr>
          <p:cNvPr id="34819" name="TextBox 10"/>
          <p:cNvSpPr txBox="1">
            <a:spLocks noChangeArrowheads="1"/>
          </p:cNvSpPr>
          <p:nvPr/>
        </p:nvSpPr>
        <p:spPr bwMode="auto">
          <a:xfrm>
            <a:off x="534988" y="1362075"/>
            <a:ext cx="8151812" cy="286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/>
              <a:t>TLR9 ligands do more than “just” induce higher levels of type I IFN than anything else:</a:t>
            </a:r>
          </a:p>
          <a:p>
            <a:pPr eaLnBrk="1" hangingPunct="1">
              <a:buFont typeface="Wingdings" charset="2"/>
              <a:buChar char="§"/>
            </a:pPr>
            <a:r>
              <a:rPr lang="en-US" altLang="en-US" sz="2200"/>
              <a:t>Activate pDC and induce secretion of hundreds of other Th1-promoting genes and factors</a:t>
            </a:r>
          </a:p>
          <a:p>
            <a:pPr eaLnBrk="1" hangingPunct="1">
              <a:buFont typeface="Wingdings" charset="2"/>
              <a:buChar char="§"/>
            </a:pPr>
            <a:r>
              <a:rPr lang="en-US" altLang="en-US" sz="2200"/>
              <a:t>Convert pDC from immature/tolerance-promoting to mature, activated, CTL-inducing</a:t>
            </a:r>
          </a:p>
          <a:p>
            <a:pPr eaLnBrk="1" hangingPunct="1">
              <a:buFont typeface="Wingdings" charset="2"/>
              <a:buChar char="§"/>
            </a:pPr>
            <a:endParaRPr lang="en-US" altLang="en-US" sz="2200"/>
          </a:p>
          <a:p>
            <a:pPr eaLnBrk="1" hangingPunct="1"/>
            <a:r>
              <a:rPr lang="en-US" altLang="en-US" sz="2200">
                <a:solidFill>
                  <a:srgbClr val="FF0000"/>
                </a:solidFill>
              </a:rPr>
              <a:t>	</a:t>
            </a:r>
          </a:p>
        </p:txBody>
      </p:sp>
      <p:sp>
        <p:nvSpPr>
          <p:cNvPr id="2" name="Rounded Rectangle 1"/>
          <p:cNvSpPr>
            <a:spLocks noChangeArrowheads="1"/>
          </p:cNvSpPr>
          <p:nvPr/>
        </p:nvSpPr>
        <p:spPr bwMode="auto">
          <a:xfrm>
            <a:off x="969963" y="3879850"/>
            <a:ext cx="7440612" cy="579438"/>
          </a:xfrm>
          <a:prstGeom prst="roundRect">
            <a:avLst>
              <a:gd name="adj" fmla="val 16667"/>
            </a:avLst>
          </a:prstGeom>
          <a:solidFill>
            <a:srgbClr val="A38A11"/>
          </a:solidFill>
          <a:ln w="9525">
            <a:solidFill>
              <a:srgbClr val="000000"/>
            </a:solidFill>
            <a:round/>
            <a:headEnd/>
            <a:tailEnd/>
          </a:ln>
          <a:effectLst>
            <a:outerShdw blurRad="40000"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pPr algn="ctr" eaLnBrk="1" hangingPunct="1">
              <a:defRPr/>
            </a:pPr>
            <a:r>
              <a:rPr lang="en-US" sz="2400" dirty="0">
                <a:solidFill>
                  <a:schemeClr val="bg1"/>
                </a:solidFill>
                <a:latin typeface="+mn-lt"/>
                <a:ea typeface="+mn-ea"/>
              </a:rPr>
              <a:t>Recombinant IFN-a does </a:t>
            </a:r>
            <a:r>
              <a:rPr lang="en-US" sz="2400" u="sng" dirty="0">
                <a:solidFill>
                  <a:schemeClr val="bg1"/>
                </a:solidFill>
                <a:latin typeface="+mn-lt"/>
                <a:ea typeface="+mn-ea"/>
              </a:rPr>
              <a:t>NOT</a:t>
            </a:r>
            <a:r>
              <a:rPr lang="en-US" sz="2400" dirty="0">
                <a:solidFill>
                  <a:schemeClr val="bg1"/>
                </a:solidFill>
                <a:latin typeface="+mn-lt"/>
                <a:ea typeface="+mn-ea"/>
              </a:rPr>
              <a:t> substitute for </a:t>
            </a:r>
            <a:r>
              <a:rPr lang="en-US" sz="2400" dirty="0" err="1">
                <a:solidFill>
                  <a:schemeClr val="bg1"/>
                </a:solidFill>
                <a:latin typeface="+mn-lt"/>
                <a:ea typeface="+mn-ea"/>
              </a:rPr>
              <a:t>CpG</a:t>
            </a:r>
            <a:r>
              <a:rPr lang="en-US" sz="2400" dirty="0">
                <a:solidFill>
                  <a:schemeClr val="bg1"/>
                </a:solidFill>
                <a:latin typeface="+mn-lt"/>
                <a:ea typeface="+mn-ea"/>
              </a:rPr>
              <a:t>-A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charset="-128"/>
              </a:rPr>
              <a:t>CMP-001: Checkmate Lead Program</a:t>
            </a:r>
          </a:p>
        </p:txBody>
      </p:sp>
      <p:sp>
        <p:nvSpPr>
          <p:cNvPr id="35842" name="Content Placeholder 2"/>
          <p:cNvSpPr>
            <a:spLocks noGrp="1"/>
          </p:cNvSpPr>
          <p:nvPr>
            <p:ph idx="1"/>
          </p:nvPr>
        </p:nvSpPr>
        <p:spPr>
          <a:xfrm>
            <a:off x="457200" y="1293813"/>
            <a:ext cx="8229600" cy="5327650"/>
          </a:xfrm>
        </p:spPr>
        <p:txBody>
          <a:bodyPr/>
          <a:lstStyle/>
          <a:p>
            <a:r>
              <a:rPr lang="en-US" altLang="en-US">
                <a:ea typeface="ＭＳ Ｐゴシック" charset="-128"/>
              </a:rPr>
              <a:t>In-licensed clinical asset:</a:t>
            </a:r>
          </a:p>
          <a:p>
            <a:pPr lvl="1"/>
            <a:r>
              <a:rPr lang="en-US" altLang="en-US" sz="2200">
                <a:ea typeface="ＭＳ Ｐゴシック" charset="-128"/>
              </a:rPr>
              <a:t>Human safety, immune activity shown in &gt;700 patients</a:t>
            </a:r>
          </a:p>
          <a:p>
            <a:pPr lvl="1"/>
            <a:r>
              <a:rPr lang="en-US" altLang="en-US" sz="2200">
                <a:ea typeface="ＭＳ Ｐゴシック" charset="-128"/>
              </a:rPr>
              <a:t>Efficacy as cancer vaccine adjuvant in 49 melanoma patients</a:t>
            </a:r>
          </a:p>
          <a:p>
            <a:r>
              <a:rPr lang="en-US" altLang="en-US">
                <a:ea typeface="ＭＳ Ｐゴシック" charset="-128"/>
              </a:rPr>
              <a:t>Open IND, GMP drug in hand </a:t>
            </a:r>
          </a:p>
          <a:p>
            <a:pPr>
              <a:spcBef>
                <a:spcPct val="0"/>
              </a:spcBef>
            </a:pPr>
            <a:r>
              <a:rPr lang="en-US" altLang="en-US">
                <a:ea typeface="ＭＳ Ｐゴシック" charset="-128"/>
              </a:rPr>
              <a:t>Jan. ‘16: FPI Phase 1b trial of CMP-001 + pembrolizumab in pembro failures, nonresponders </a:t>
            </a:r>
          </a:p>
          <a:p>
            <a:pPr>
              <a:spcBef>
                <a:spcPct val="0"/>
              </a:spcBef>
            </a:pPr>
            <a:r>
              <a:rPr lang="en-US" altLang="en-US">
                <a:ea typeface="ＭＳ Ｐゴシック" charset="-128"/>
              </a:rPr>
              <a:t>July – Dec. </a:t>
            </a:r>
            <a:r>
              <a:rPr lang="fr-FR" altLang="en-US">
                <a:ea typeface="ＭＳ Ｐゴシック" charset="-128"/>
              </a:rPr>
              <a:t>’</a:t>
            </a:r>
            <a:r>
              <a:rPr lang="en-US" altLang="ja-JP">
                <a:ea typeface="ＭＳ Ｐゴシック" charset="-128"/>
              </a:rPr>
              <a:t>16: clinical data including PD, ORR, discussions with potential partners </a:t>
            </a:r>
          </a:p>
          <a:p>
            <a:pPr>
              <a:spcBef>
                <a:spcPct val="0"/>
              </a:spcBef>
            </a:pPr>
            <a:r>
              <a:rPr lang="en-US" altLang="en-US">
                <a:ea typeface="ＭＳ Ｐゴシック" charset="-128"/>
              </a:rPr>
              <a:t>Checkmate is interested in exploring clinical collaborations to evaluate CMP-001 combo with </a:t>
            </a:r>
            <a:r>
              <a:rPr lang="en-US" altLang="en-US">
                <a:latin typeface="Symbol" charset="2"/>
                <a:ea typeface="ＭＳ Ｐゴシック" charset="-128"/>
              </a:rPr>
              <a:t>a</a:t>
            </a:r>
            <a:r>
              <a:rPr lang="en-US" altLang="en-US">
                <a:ea typeface="ＭＳ Ｐゴシック" charset="-128"/>
              </a:rPr>
              <a:t>PD-1/L1 in other tumors</a:t>
            </a:r>
          </a:p>
        </p:txBody>
      </p:sp>
      <p:sp>
        <p:nvSpPr>
          <p:cNvPr id="35843" name="Slide Number Placeholder 3"/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DBBAF699-69E5-DB4B-974F-D245A6D9E7BA}" type="slidenum">
              <a:rPr lang="en-US" altLang="en-US" sz="1200">
                <a:solidFill>
                  <a:srgbClr val="404040"/>
                </a:solidFill>
              </a:rPr>
              <a:pPr/>
              <a:t>22</a:t>
            </a:fld>
            <a:endParaRPr lang="en-US" altLang="en-US" sz="1200">
              <a:solidFill>
                <a:srgbClr val="40404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Title 1"/>
          <p:cNvSpPr>
            <a:spLocks noGrp="1"/>
          </p:cNvSpPr>
          <p:nvPr>
            <p:ph type="title"/>
          </p:nvPr>
        </p:nvSpPr>
        <p:spPr>
          <a:xfrm>
            <a:off x="649288" y="414338"/>
            <a:ext cx="8037512" cy="969962"/>
          </a:xfrm>
        </p:spPr>
        <p:txBody>
          <a:bodyPr/>
          <a:lstStyle/>
          <a:p>
            <a:r>
              <a:rPr lang="en-US" altLang="en-US">
                <a:ea typeface="ＭＳ Ｐゴシック" charset="-128"/>
              </a:rPr>
              <a:t>Summary: Checkmate’s Approach</a:t>
            </a:r>
            <a:br>
              <a:rPr lang="en-US" altLang="en-US">
                <a:ea typeface="ＭＳ Ｐゴシック" charset="-128"/>
              </a:rPr>
            </a:br>
            <a:r>
              <a:rPr lang="en-US" altLang="en-US" sz="2800" i="1">
                <a:ea typeface="ＭＳ Ｐゴシック" charset="-128"/>
              </a:rPr>
              <a:t>Enhancing Efficacy of Checkpoint Inhibitors  </a:t>
            </a:r>
            <a:r>
              <a:rPr lang="en-US" altLang="en-US" sz="2800">
                <a:ea typeface="ＭＳ Ｐゴシック" charset="-128"/>
              </a:rPr>
              <a:t/>
            </a:r>
            <a:br>
              <a:rPr lang="en-US" altLang="en-US" sz="2800">
                <a:ea typeface="ＭＳ Ｐゴシック" charset="-128"/>
              </a:rPr>
            </a:br>
            <a:endParaRPr lang="en-US" altLang="en-US" sz="2800">
              <a:ea typeface="ＭＳ Ｐゴシック" charset="-128"/>
            </a:endParaRPr>
          </a:p>
        </p:txBody>
      </p:sp>
      <p:sp>
        <p:nvSpPr>
          <p:cNvPr id="36866" name="Content Placeholder 2"/>
          <p:cNvSpPr>
            <a:spLocks noGrp="1"/>
          </p:cNvSpPr>
          <p:nvPr>
            <p:ph idx="1"/>
          </p:nvPr>
        </p:nvSpPr>
        <p:spPr>
          <a:xfrm>
            <a:off x="649288" y="1489075"/>
            <a:ext cx="7886700" cy="4525963"/>
          </a:xfrm>
        </p:spPr>
        <p:txBody>
          <a:bodyPr/>
          <a:lstStyle/>
          <a:p>
            <a:r>
              <a:rPr lang="en-US" altLang="en-US">
                <a:latin typeface="Arial" charset="0"/>
                <a:ea typeface="ＭＳ Ｐゴシック" charset="-128"/>
              </a:rPr>
              <a:t>Convert “cold” </a:t>
            </a:r>
            <a:r>
              <a:rPr lang="en-US" altLang="en-US">
                <a:latin typeface="Symbol" charset="2"/>
                <a:ea typeface="ＭＳ Ｐゴシック" charset="-128"/>
              </a:rPr>
              <a:t>a</a:t>
            </a:r>
            <a:r>
              <a:rPr lang="en-US" altLang="en-US">
                <a:latin typeface="Arial" charset="0"/>
                <a:ea typeface="ＭＳ Ｐゴシック" charset="-128"/>
              </a:rPr>
              <a:t>PD-1/L1-refractory tumors to “hot”, responsive tumors through TLR9 with the strongest known Th1/type I IFN inducer, CpG-A</a:t>
            </a:r>
          </a:p>
          <a:p>
            <a:pPr lvl="1"/>
            <a:r>
              <a:rPr lang="en-US" altLang="en-US">
                <a:latin typeface="Arial" charset="0"/>
                <a:ea typeface="ＭＳ Ｐゴシック" charset="-128"/>
              </a:rPr>
              <a:t>CpG-A avoids immune suppressive IL-10 response to CpG-B and CpG-C </a:t>
            </a:r>
            <a:endParaRPr lang="en-US" altLang="en-US" sz="2800">
              <a:latin typeface="Arial" charset="0"/>
              <a:ea typeface="ＭＳ Ｐゴシック" charset="-128"/>
            </a:endParaRPr>
          </a:p>
          <a:p>
            <a:r>
              <a:rPr lang="en-US" altLang="en-US">
                <a:latin typeface="Arial" charset="0"/>
                <a:ea typeface="ＭＳ Ｐゴシック" charset="-128"/>
              </a:rPr>
              <a:t>Combo therapy induces systemic tumor-specific adaptive immunity and regression </a:t>
            </a:r>
          </a:p>
          <a:p>
            <a:r>
              <a:rPr lang="en-US" altLang="en-US">
                <a:latin typeface="Arial" charset="0"/>
                <a:ea typeface="ＭＳ Ｐゴシック" charset="-128"/>
              </a:rPr>
              <a:t>Improving ORR to partially effective PD-1 therapy provides straightforward pathway to clinical POC</a:t>
            </a:r>
          </a:p>
          <a:p>
            <a:endParaRPr lang="en-US" altLang="en-US" sz="2000">
              <a:ea typeface="ＭＳ Ｐゴシック" charset="-128"/>
            </a:endParaRPr>
          </a:p>
          <a:p>
            <a:pPr>
              <a:buFont typeface="Franklin Gothic Book" charset="0"/>
              <a:buAutoNum type="arabicPeriod"/>
            </a:pPr>
            <a:endParaRPr lang="en-US" altLang="en-US" sz="2000">
              <a:ea typeface="ＭＳ Ｐゴシック" charset="-128"/>
            </a:endParaRPr>
          </a:p>
          <a:p>
            <a:pPr>
              <a:buFont typeface="Franklin Gothic Book" charset="0"/>
              <a:buAutoNum type="arabicPeriod"/>
            </a:pPr>
            <a:endParaRPr lang="en-US" altLang="en-US" sz="2000">
              <a:ea typeface="ＭＳ Ｐゴシック" charset="-128"/>
            </a:endParaRPr>
          </a:p>
          <a:p>
            <a:pPr>
              <a:spcBef>
                <a:spcPct val="0"/>
              </a:spcBef>
              <a:buFont typeface="Wingdings" charset="2"/>
              <a:buNone/>
            </a:pPr>
            <a:endParaRPr lang="en-US" altLang="en-US" sz="2000" b="1">
              <a:ea typeface="ＭＳ Ｐゴシック" charset="-128"/>
            </a:endParaRPr>
          </a:p>
        </p:txBody>
      </p:sp>
      <p:sp>
        <p:nvSpPr>
          <p:cNvPr id="36867" name="Slide Number Placeholder 3"/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9CDF3F29-082D-EF46-8578-EE03846EADEE}" type="slidenum">
              <a:rPr lang="en-US" altLang="en-US" sz="1200">
                <a:solidFill>
                  <a:srgbClr val="404040"/>
                </a:solidFill>
              </a:rPr>
              <a:pPr/>
              <a:t>23</a:t>
            </a:fld>
            <a:endParaRPr lang="en-US" altLang="en-US" sz="1200">
              <a:solidFill>
                <a:srgbClr val="40404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charset="-128"/>
              </a:rPr>
              <a:t>Back-up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37891" name="Slide Number Placeholder 3"/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75FAB6CA-728B-844A-9B4E-7DB93781FD4A}" type="slidenum">
              <a:rPr lang="en-US" altLang="en-US" sz="1200">
                <a:solidFill>
                  <a:srgbClr val="404040"/>
                </a:solidFill>
              </a:rPr>
              <a:pPr/>
              <a:t>24</a:t>
            </a:fld>
            <a:endParaRPr lang="en-US" altLang="en-US" sz="1200">
              <a:solidFill>
                <a:srgbClr val="40404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0213" y="393700"/>
            <a:ext cx="8396287" cy="1068388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dirty="0" smtClean="0">
                <a:cs typeface="+mj-cs"/>
              </a:rPr>
              <a:t>To Improve Cancer Immunotherapy, We Need To Generate Many Effector Anti-tumor CD8</a:t>
            </a:r>
            <a:r>
              <a:rPr lang="en-US" baseline="30000" dirty="0" smtClean="0">
                <a:cs typeface="+mj-cs"/>
              </a:rPr>
              <a:t>+</a:t>
            </a:r>
            <a:r>
              <a:rPr lang="en-US" dirty="0" smtClean="0">
                <a:cs typeface="+mj-cs"/>
              </a:rPr>
              <a:t> T cells </a:t>
            </a:r>
            <a:endParaRPr lang="en-US" dirty="0">
              <a:cs typeface="+mj-cs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866900"/>
            <a:ext cx="8229600" cy="4525963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Font typeface="Wingdings" charset="2"/>
              <a:buNone/>
              <a:defRPr/>
            </a:pPr>
            <a:r>
              <a:rPr lang="en-US" sz="2000" dirty="0" smtClean="0"/>
              <a:t>CAR-T cells</a:t>
            </a:r>
          </a:p>
          <a:p>
            <a:pPr>
              <a:spcBef>
                <a:spcPts val="0"/>
              </a:spcBef>
              <a:defRPr/>
            </a:pPr>
            <a:r>
              <a:rPr lang="en-US" sz="2000" dirty="0" smtClean="0"/>
              <a:t>Patient-specific therapy</a:t>
            </a:r>
          </a:p>
          <a:p>
            <a:pPr>
              <a:spcBef>
                <a:spcPts val="0"/>
              </a:spcBef>
              <a:defRPr/>
            </a:pPr>
            <a:r>
              <a:rPr lang="en-US" sz="2000" dirty="0" smtClean="0"/>
              <a:t>Extremely expensive </a:t>
            </a:r>
          </a:p>
          <a:p>
            <a:pPr>
              <a:spcBef>
                <a:spcPts val="0"/>
              </a:spcBef>
              <a:defRPr/>
            </a:pPr>
            <a:r>
              <a:rPr lang="en-US" sz="2000" dirty="0" smtClean="0"/>
              <a:t>Takes months to grow T cells for 1 patient </a:t>
            </a:r>
          </a:p>
          <a:p>
            <a:pPr lvl="1">
              <a:spcBef>
                <a:spcPts val="0"/>
              </a:spcBef>
              <a:defRPr/>
            </a:pPr>
            <a:endParaRPr lang="en-US" sz="1800" dirty="0"/>
          </a:p>
          <a:p>
            <a:pPr marL="0" indent="0">
              <a:spcBef>
                <a:spcPts val="0"/>
              </a:spcBef>
              <a:buFont typeface="Wingdings" charset="2"/>
              <a:buNone/>
              <a:defRPr/>
            </a:pPr>
            <a:r>
              <a:rPr lang="en-US" sz="2000" dirty="0" smtClean="0"/>
              <a:t>Checkmate approach</a:t>
            </a:r>
          </a:p>
          <a:p>
            <a:pPr>
              <a:spcBef>
                <a:spcPts val="0"/>
              </a:spcBef>
              <a:defRPr/>
            </a:pPr>
            <a:r>
              <a:rPr lang="en-US" sz="2000" dirty="0" smtClean="0"/>
              <a:t>Universal immune activator (Toll-like receptor 9; TLR9) for all patients and ~all cancer types</a:t>
            </a:r>
          </a:p>
          <a:p>
            <a:pPr>
              <a:spcBef>
                <a:spcPts val="0"/>
              </a:spcBef>
              <a:defRPr/>
            </a:pPr>
            <a:r>
              <a:rPr lang="en-US" sz="2000" dirty="0"/>
              <a:t>Synthetic oligonucleotide mimic of viral DNA, low COGs</a:t>
            </a:r>
          </a:p>
          <a:p>
            <a:pPr>
              <a:spcBef>
                <a:spcPts val="0"/>
              </a:spcBef>
              <a:defRPr/>
            </a:pPr>
            <a:r>
              <a:rPr lang="en-US" sz="2000" dirty="0" smtClean="0"/>
              <a:t>Natural pathway, excellent TLR9 safety in &gt;6,000 </a:t>
            </a:r>
            <a:r>
              <a:rPr lang="en-US" sz="2000" dirty="0" err="1" smtClean="0"/>
              <a:t>pts</a:t>
            </a:r>
            <a:r>
              <a:rPr lang="en-US" sz="2000" dirty="0" smtClean="0"/>
              <a:t>, up to 3 </a:t>
            </a:r>
            <a:r>
              <a:rPr lang="en-US" sz="2000" dirty="0" err="1" smtClean="0"/>
              <a:t>yr</a:t>
            </a:r>
            <a:endParaRPr lang="en-US" sz="2000" dirty="0" smtClean="0"/>
          </a:p>
          <a:p>
            <a:pPr>
              <a:spcBef>
                <a:spcPts val="0"/>
              </a:spcBef>
              <a:defRPr/>
            </a:pPr>
            <a:r>
              <a:rPr lang="en-US" sz="2000" dirty="0" smtClean="0"/>
              <a:t>TLR9 is strongest </a:t>
            </a:r>
            <a:r>
              <a:rPr lang="en-US" sz="2000" dirty="0"/>
              <a:t>known pathway </a:t>
            </a:r>
            <a:r>
              <a:rPr lang="en-US" sz="2000" dirty="0" smtClean="0"/>
              <a:t>to induce </a:t>
            </a:r>
            <a:r>
              <a:rPr lang="en-US" sz="2000" dirty="0"/>
              <a:t>CD8</a:t>
            </a:r>
            <a:r>
              <a:rPr lang="en-US" sz="2000" baseline="30000" dirty="0"/>
              <a:t>+</a:t>
            </a:r>
            <a:r>
              <a:rPr lang="en-US" sz="2000" dirty="0"/>
              <a:t> T cells in humans </a:t>
            </a:r>
          </a:p>
          <a:p>
            <a:pPr>
              <a:spcBef>
                <a:spcPts val="0"/>
              </a:spcBef>
              <a:defRPr/>
            </a:pPr>
            <a:r>
              <a:rPr lang="en-US" sz="2000" dirty="0"/>
              <a:t>Single agent efficacy of TLR9 in oncology already </a:t>
            </a:r>
            <a:r>
              <a:rPr lang="en-US" sz="2000" dirty="0" smtClean="0"/>
              <a:t>established</a:t>
            </a:r>
            <a:endParaRPr lang="en-US" sz="2000" dirty="0"/>
          </a:p>
        </p:txBody>
      </p:sp>
      <p:sp>
        <p:nvSpPr>
          <p:cNvPr id="38915" name="Slide Number Placeholder 4"/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6C13B5F4-F93F-2445-A20F-CF87BF1CC315}" type="slidenum">
              <a:rPr lang="en-US" altLang="en-US" sz="1200">
                <a:solidFill>
                  <a:srgbClr val="404040"/>
                </a:solidFill>
              </a:rPr>
              <a:pPr/>
              <a:t>25</a:t>
            </a:fld>
            <a:endParaRPr lang="en-US" altLang="en-US" sz="1200">
              <a:solidFill>
                <a:srgbClr val="404040"/>
              </a:solidFill>
            </a:endParaRP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>
                <a:ea typeface="ＭＳ Ｐゴシック" charset="-128"/>
              </a:rPr>
              <a:t>Three Distinct CpG Oligo Structures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 err="1" smtClean="0"/>
              <a:t>CpG</a:t>
            </a:r>
            <a:r>
              <a:rPr lang="en-US" dirty="0" smtClean="0"/>
              <a:t>-A: </a:t>
            </a:r>
            <a:r>
              <a:rPr lang="en-US" dirty="0"/>
              <a:t>CYT003 / CMP-001</a:t>
            </a:r>
          </a:p>
          <a:p>
            <a:pPr>
              <a:defRPr/>
            </a:pPr>
            <a:endParaRPr lang="en-US" dirty="0" smtClean="0"/>
          </a:p>
          <a:p>
            <a:pPr>
              <a:defRPr/>
            </a:pPr>
            <a:r>
              <a:rPr lang="en-US" dirty="0" smtClean="0"/>
              <a:t>CpG-B: </a:t>
            </a:r>
            <a:r>
              <a:rPr lang="en-US" dirty="0">
                <a:solidFill>
                  <a:srgbClr val="000000"/>
                </a:solidFill>
              </a:rPr>
              <a:t>2006 / PF-3512676 </a:t>
            </a:r>
            <a:r>
              <a:rPr lang="en-US" dirty="0" smtClean="0">
                <a:solidFill>
                  <a:srgbClr val="000000"/>
                </a:solidFill>
              </a:rPr>
              <a:t>(former Coley/Pfizer program)</a:t>
            </a:r>
            <a:endParaRPr lang="en-US" dirty="0">
              <a:solidFill>
                <a:srgbClr val="000000"/>
              </a:solidFill>
            </a:endParaRPr>
          </a:p>
          <a:p>
            <a:pPr>
              <a:defRPr/>
            </a:pPr>
            <a:endParaRPr lang="en-US" dirty="0" smtClean="0"/>
          </a:p>
          <a:p>
            <a:pPr>
              <a:defRPr/>
            </a:pPr>
            <a:r>
              <a:rPr lang="en-US" dirty="0" smtClean="0"/>
              <a:t>CpG-C: </a:t>
            </a:r>
            <a:r>
              <a:rPr lang="en-US" dirty="0">
                <a:solidFill>
                  <a:srgbClr val="000000"/>
                </a:solidFill>
              </a:rPr>
              <a:t>SD-</a:t>
            </a:r>
            <a:r>
              <a:rPr lang="en-US" dirty="0" smtClean="0">
                <a:solidFill>
                  <a:srgbClr val="000000"/>
                </a:solidFill>
              </a:rPr>
              <a:t>101 (DVAX; </a:t>
            </a:r>
            <a:r>
              <a:rPr lang="en-US" dirty="0" err="1" smtClean="0">
                <a:solidFill>
                  <a:srgbClr val="000000"/>
                </a:solidFill>
              </a:rPr>
              <a:t>Idera</a:t>
            </a:r>
            <a:r>
              <a:rPr lang="en-US" dirty="0" smtClean="0">
                <a:solidFill>
                  <a:srgbClr val="000000"/>
                </a:solidFill>
              </a:rPr>
              <a:t> also developing a CpG-C)</a:t>
            </a:r>
            <a:endParaRPr lang="en-US" dirty="0">
              <a:solidFill>
                <a:srgbClr val="000000"/>
              </a:solidFill>
            </a:endParaRPr>
          </a:p>
          <a:p>
            <a:pPr marL="0" indent="0">
              <a:buFont typeface="Wingdings" charset="2"/>
              <a:buNone/>
              <a:defRPr/>
            </a:pPr>
            <a:endParaRPr lang="en-US" dirty="0" smtClean="0"/>
          </a:p>
          <a:p>
            <a:pPr>
              <a:defRPr/>
            </a:pPr>
            <a:endParaRPr lang="en-US" dirty="0"/>
          </a:p>
        </p:txBody>
      </p:sp>
      <p:sp>
        <p:nvSpPr>
          <p:cNvPr id="39939" name="Slide Number Placeholder 3"/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6F7A8543-F905-F140-90B5-FE2BF83E210A}" type="slidenum">
              <a:rPr lang="en-US" altLang="en-US" sz="1200">
                <a:solidFill>
                  <a:srgbClr val="404040"/>
                </a:solidFill>
              </a:rPr>
              <a:pPr/>
              <a:t>26</a:t>
            </a:fld>
            <a:endParaRPr lang="en-US" altLang="en-US" sz="1200">
              <a:solidFill>
                <a:srgbClr val="404040"/>
              </a:solidFill>
            </a:endParaRPr>
          </a:p>
        </p:txBody>
      </p:sp>
      <p:sp>
        <p:nvSpPr>
          <p:cNvPr id="39940" name="Rectangle 12"/>
          <p:cNvSpPr txBox="1">
            <a:spLocks noChangeArrowheads="1"/>
          </p:cNvSpPr>
          <p:nvPr/>
        </p:nvSpPr>
        <p:spPr bwMode="auto">
          <a:xfrm>
            <a:off x="449263" y="4567238"/>
            <a:ext cx="8359775" cy="144621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20000"/>
              </a:spcBef>
              <a:buSzPct val="80000"/>
              <a:buFont typeface="Wingdings" charset="2"/>
              <a:buNone/>
            </a:pPr>
            <a:r>
              <a:rPr lang="en-US" altLang="en-US" sz="2000"/>
              <a:t>CpG-A G-quadruplexes determine cell localization and signaling:</a:t>
            </a:r>
          </a:p>
          <a:p>
            <a:pPr lvl="1" eaLnBrk="1" hangingPunct="1">
              <a:spcBef>
                <a:spcPct val="20000"/>
              </a:spcBef>
              <a:buFont typeface="Wingdings" charset="2"/>
              <a:buChar char="§"/>
            </a:pPr>
            <a:r>
              <a:rPr lang="en-US" altLang="en-US" sz="2000"/>
              <a:t>CpG-A to early endosomes; CpG-B to late endosomes</a:t>
            </a:r>
          </a:p>
          <a:p>
            <a:pPr lvl="1">
              <a:spcBef>
                <a:spcPct val="20000"/>
              </a:spcBef>
              <a:buFont typeface="Wingdings" charset="2"/>
              <a:buChar char="§"/>
            </a:pPr>
            <a:r>
              <a:rPr lang="en-US" altLang="en-US" sz="2000"/>
              <a:t>CpG-A primarily activate IRF7; CpG-B, C activate NF-kB</a:t>
            </a:r>
          </a:p>
          <a:p>
            <a:pPr eaLnBrk="1" hangingPunct="1">
              <a:spcBef>
                <a:spcPct val="20000"/>
              </a:spcBef>
              <a:buSzPct val="80000"/>
              <a:buFont typeface="Wingdings" charset="2"/>
              <a:buChar char="§"/>
            </a:pPr>
            <a:endParaRPr lang="en-US" altLang="en-US" sz="20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Slide Number Placeholder 2"/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F130344A-8347-A944-BCD0-8A7A274EFAE0}" type="slidenum">
              <a:rPr lang="en-US" altLang="en-US" sz="1200">
                <a:solidFill>
                  <a:srgbClr val="404040"/>
                </a:solidFill>
              </a:rPr>
              <a:pPr/>
              <a:t>3</a:t>
            </a:fld>
            <a:endParaRPr lang="en-US" altLang="en-US" sz="1200">
              <a:solidFill>
                <a:srgbClr val="40404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Subtitle 1"/>
          <p:cNvSpPr txBox="1">
            <a:spLocks/>
          </p:cNvSpPr>
          <p:nvPr/>
        </p:nvSpPr>
        <p:spPr bwMode="auto">
          <a:xfrm>
            <a:off x="1371600" y="3971925"/>
            <a:ext cx="6400800" cy="2322513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Wingdings" charset="0"/>
              <a:buNone/>
              <a:defRPr/>
            </a:pPr>
            <a:r>
              <a:rPr lang="en-US" sz="3200" dirty="0" smtClean="0">
                <a:solidFill>
                  <a:schemeClr val="bg1"/>
                </a:solidFill>
              </a:rPr>
              <a:t>Enhancing The Efficacy Of </a:t>
            </a:r>
          </a:p>
          <a:p>
            <a:pPr algn="ctr">
              <a:buFont typeface="Wingdings" charset="0"/>
              <a:buNone/>
              <a:defRPr/>
            </a:pPr>
            <a:r>
              <a:rPr lang="en-US" sz="3200" dirty="0" smtClean="0">
                <a:solidFill>
                  <a:schemeClr val="bg1"/>
                </a:solidFill>
              </a:rPr>
              <a:t>Cancer Immunotherapy</a:t>
            </a:r>
          </a:p>
          <a:p>
            <a:pPr algn="ctr">
              <a:buFont typeface="Wingdings" charset="0"/>
              <a:buNone/>
              <a:defRPr/>
            </a:pPr>
            <a:endParaRPr lang="en-US" sz="2800" dirty="0" smtClean="0">
              <a:solidFill>
                <a:schemeClr val="bg1"/>
              </a:solidFill>
            </a:endParaRPr>
          </a:p>
          <a:p>
            <a:pPr algn="ctr">
              <a:buFont typeface="Wingdings" charset="0"/>
              <a:buNone/>
              <a:defRPr/>
            </a:pPr>
            <a:r>
              <a:rPr lang="en-US" sz="2800" dirty="0" smtClean="0">
                <a:solidFill>
                  <a:schemeClr val="bg1"/>
                </a:solidFill>
              </a:rPr>
              <a:t>Non-Confidential Overview</a:t>
            </a:r>
            <a:endParaRPr lang="en-US" dirty="0" smtClean="0">
              <a:solidFill>
                <a:schemeClr val="bg1"/>
              </a:solidFill>
            </a:endParaRPr>
          </a:p>
          <a:p>
            <a:pPr algn="ctr">
              <a:buFont typeface="Wingdings" charset="0"/>
              <a:buNone/>
              <a:defRPr/>
            </a:pPr>
            <a:r>
              <a:rPr lang="en-US" sz="2600" dirty="0" smtClean="0">
                <a:solidFill>
                  <a:schemeClr val="bg1"/>
                </a:solidFill>
              </a:rPr>
              <a:t>January 2016</a:t>
            </a:r>
          </a:p>
          <a:p>
            <a:pPr>
              <a:buFont typeface="Wingdings" charset="0"/>
              <a:buNone/>
              <a:defRPr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913276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charset="-128"/>
              </a:rPr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62088"/>
            <a:ext cx="8229600" cy="4608512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Corporate Overview</a:t>
            </a:r>
          </a:p>
          <a:p>
            <a:pPr lvl="1">
              <a:defRPr/>
            </a:pPr>
            <a:r>
              <a:rPr lang="en-US" dirty="0" smtClean="0"/>
              <a:t>Executive Summary, Leadership</a:t>
            </a:r>
          </a:p>
          <a:p>
            <a:pPr>
              <a:defRPr/>
            </a:pPr>
            <a:r>
              <a:rPr lang="en-US" dirty="0" smtClean="0"/>
              <a:t>Cancer Immunotherapy</a:t>
            </a:r>
          </a:p>
          <a:p>
            <a:pPr lvl="1">
              <a:defRPr/>
            </a:pPr>
            <a:r>
              <a:rPr lang="en-US" dirty="0" smtClean="0"/>
              <a:t>Unmet Need, Checkpoint Inhibitors</a:t>
            </a:r>
          </a:p>
          <a:p>
            <a:pPr>
              <a:defRPr/>
            </a:pPr>
            <a:r>
              <a:rPr lang="en-US" dirty="0" smtClean="0"/>
              <a:t>Scientific Rationale</a:t>
            </a:r>
          </a:p>
          <a:p>
            <a:pPr lvl="1">
              <a:defRPr/>
            </a:pPr>
            <a:r>
              <a:rPr lang="en-US" smtClean="0"/>
              <a:t>Toll-Like </a:t>
            </a:r>
            <a:r>
              <a:rPr lang="en-US" dirty="0" smtClean="0"/>
              <a:t>Receptors and </a:t>
            </a:r>
            <a:r>
              <a:rPr lang="en-US" dirty="0" err="1" smtClean="0"/>
              <a:t>CpGs</a:t>
            </a:r>
            <a:endParaRPr lang="en-US" dirty="0" smtClean="0"/>
          </a:p>
          <a:p>
            <a:pPr>
              <a:defRPr/>
            </a:pPr>
            <a:r>
              <a:rPr lang="en-US" dirty="0" smtClean="0"/>
              <a:t>Checkmate Approach</a:t>
            </a:r>
          </a:p>
          <a:p>
            <a:pPr lvl="1">
              <a:defRPr/>
            </a:pPr>
            <a:r>
              <a:rPr lang="en-US" dirty="0" smtClean="0"/>
              <a:t>CMP-001, Path to POC</a:t>
            </a:r>
          </a:p>
          <a:p>
            <a:pPr>
              <a:defRPr/>
            </a:pPr>
            <a:r>
              <a:rPr lang="en-US" dirty="0" smtClean="0"/>
              <a:t>Summary</a:t>
            </a:r>
          </a:p>
          <a:p>
            <a:pPr>
              <a:defRPr/>
            </a:pPr>
            <a:endParaRPr lang="en-US" dirty="0"/>
          </a:p>
          <a:p>
            <a:pPr marL="457200" lvl="1" indent="0">
              <a:buFont typeface="Wingdings" charset="2"/>
              <a:buNone/>
              <a:defRPr/>
            </a:pPr>
            <a:endParaRPr lang="en-US" dirty="0" smtClean="0"/>
          </a:p>
          <a:p>
            <a:pPr lvl="1">
              <a:defRPr/>
            </a:pPr>
            <a:endParaRPr lang="en-US" dirty="0" smtClean="0"/>
          </a:p>
        </p:txBody>
      </p:sp>
      <p:sp>
        <p:nvSpPr>
          <p:cNvPr id="15363" name="Slide Number Placeholder 3"/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6FE40695-2517-904D-BB7F-D5098CA53D4A}" type="slidenum">
              <a:rPr lang="en-US" altLang="en-US" sz="1200">
                <a:solidFill>
                  <a:srgbClr val="404040"/>
                </a:solidFill>
              </a:rPr>
              <a:pPr/>
              <a:t>4</a:t>
            </a:fld>
            <a:endParaRPr lang="en-US" altLang="en-US" sz="1200">
              <a:solidFill>
                <a:srgbClr val="40404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>
                <a:ea typeface="ＭＳ Ｐゴシック" charset="-128"/>
              </a:rPr>
              <a:t>Checkmate: Executive Summary </a:t>
            </a:r>
          </a:p>
        </p:txBody>
      </p:sp>
      <p:sp>
        <p:nvSpPr>
          <p:cNvPr id="16386" name="Content Placeholder 6"/>
          <p:cNvSpPr>
            <a:spLocks noGrp="1"/>
          </p:cNvSpPr>
          <p:nvPr>
            <p:ph idx="1"/>
          </p:nvPr>
        </p:nvSpPr>
        <p:spPr>
          <a:xfrm>
            <a:off x="457200" y="1231900"/>
            <a:ext cx="8229600" cy="5019675"/>
          </a:xfrm>
        </p:spPr>
        <p:txBody>
          <a:bodyPr/>
          <a:lstStyle/>
          <a:p>
            <a:r>
              <a:rPr lang="en-US" altLang="en-US" sz="2000" b="1" i="1">
                <a:solidFill>
                  <a:srgbClr val="A17A31"/>
                </a:solidFill>
                <a:ea typeface="ＭＳ Ｐゴシック" charset="-128"/>
              </a:rPr>
              <a:t>Mission:</a:t>
            </a:r>
            <a:r>
              <a:rPr lang="en-US" altLang="en-US" sz="2000" i="1">
                <a:solidFill>
                  <a:srgbClr val="A17A31"/>
                </a:solidFill>
                <a:ea typeface="ＭＳ Ｐゴシック" charset="-128"/>
              </a:rPr>
              <a:t> </a:t>
            </a:r>
            <a:r>
              <a:rPr lang="en-US" altLang="en-US" sz="2000">
                <a:ea typeface="ＭＳ Ｐゴシック" charset="-128"/>
              </a:rPr>
              <a:t>Increase efficacy of cancer immunotherapy </a:t>
            </a:r>
          </a:p>
          <a:p>
            <a:r>
              <a:rPr lang="en-US" altLang="en-US" sz="2000" b="1" i="1">
                <a:solidFill>
                  <a:srgbClr val="A17A31"/>
                </a:solidFill>
                <a:ea typeface="ＭＳ Ｐゴシック" charset="-128"/>
              </a:rPr>
              <a:t>Thesis: </a:t>
            </a:r>
            <a:r>
              <a:rPr lang="en-US" altLang="en-US" sz="2000">
                <a:ea typeface="ＭＳ Ｐゴシック" charset="-128"/>
              </a:rPr>
              <a:t>Increase response rate and duration to anti-PD-1/PD-L1 through converting non-responder “cold” tumors to “hot” tumors with a TLR9 agonist </a:t>
            </a:r>
          </a:p>
          <a:p>
            <a:r>
              <a:rPr lang="en-US" altLang="en-US" sz="2000" b="1" i="1">
                <a:solidFill>
                  <a:srgbClr val="A17A31"/>
                </a:solidFill>
                <a:ea typeface="ＭＳ Ｐゴシック" charset="-128"/>
              </a:rPr>
              <a:t>Company: </a:t>
            </a:r>
            <a:r>
              <a:rPr lang="en-US" altLang="en-US" sz="2000">
                <a:ea typeface="ＭＳ Ｐゴシック" charset="-128"/>
              </a:rPr>
              <a:t>Virtual company formed in 2015, experienced team</a:t>
            </a:r>
            <a:endParaRPr lang="en-US" altLang="en-US" sz="2000" b="1" i="1">
              <a:solidFill>
                <a:srgbClr val="000090"/>
              </a:solidFill>
              <a:ea typeface="ＭＳ Ｐゴシック" charset="-128"/>
            </a:endParaRPr>
          </a:p>
          <a:p>
            <a:r>
              <a:rPr lang="en-US" altLang="en-US" sz="2000" b="1" i="1">
                <a:solidFill>
                  <a:srgbClr val="A17A31"/>
                </a:solidFill>
                <a:ea typeface="ＭＳ Ｐゴシック" charset="-128"/>
              </a:rPr>
              <a:t>Lead Program: </a:t>
            </a:r>
            <a:r>
              <a:rPr lang="en-US" altLang="en-US" sz="2000">
                <a:solidFill>
                  <a:srgbClr val="000000"/>
                </a:solidFill>
                <a:ea typeface="ＭＳ Ｐゴシック" charset="-128"/>
              </a:rPr>
              <a:t>CMP-001 is best-in-class CpG DNA/Toll-like receptor 9 (TLR9) agonist; has shown human safety, Th1 activity, in &gt;700 subjects</a:t>
            </a:r>
            <a:r>
              <a:rPr lang="en-US" altLang="en-US" sz="2000" i="1">
                <a:solidFill>
                  <a:srgbClr val="000000"/>
                </a:solidFill>
                <a:ea typeface="ＭＳ Ｐゴシック" charset="-128"/>
              </a:rPr>
              <a:t>; </a:t>
            </a:r>
            <a:r>
              <a:rPr lang="en-US" altLang="en-US" sz="2000">
                <a:solidFill>
                  <a:srgbClr val="000000"/>
                </a:solidFill>
                <a:ea typeface="ＭＳ Ｐゴシック" charset="-128"/>
              </a:rPr>
              <a:t>expect</a:t>
            </a:r>
            <a:r>
              <a:rPr lang="en-US" altLang="en-US" sz="2000" i="1">
                <a:solidFill>
                  <a:srgbClr val="000000"/>
                </a:solidFill>
                <a:ea typeface="ＭＳ Ｐゴシック" charset="-128"/>
              </a:rPr>
              <a:t> </a:t>
            </a:r>
            <a:r>
              <a:rPr lang="en-US" altLang="en-US" sz="2000">
                <a:ea typeface="ＭＳ Ｐゴシック" charset="-128"/>
              </a:rPr>
              <a:t>phase 1b melanoma POC data during 2016 </a:t>
            </a:r>
          </a:p>
          <a:p>
            <a:r>
              <a:rPr lang="en-US" altLang="en-US" sz="2000" b="1" i="1">
                <a:solidFill>
                  <a:srgbClr val="A17A31"/>
                </a:solidFill>
                <a:ea typeface="ＭＳ Ｐゴシック" charset="-128"/>
              </a:rPr>
              <a:t>Funding</a:t>
            </a:r>
            <a:r>
              <a:rPr lang="en-US" altLang="en-US" sz="2000" i="1">
                <a:solidFill>
                  <a:srgbClr val="A17A31"/>
                </a:solidFill>
                <a:ea typeface="ＭＳ Ｐゴシック" charset="-128"/>
              </a:rPr>
              <a:t>: </a:t>
            </a:r>
            <a:r>
              <a:rPr lang="en-US" altLang="en-US" sz="2000">
                <a:ea typeface="ＭＳ Ｐゴシック" charset="-128"/>
              </a:rPr>
              <a:t>Secured $20M Series A (Sofinnova, venBio) in August 2015</a:t>
            </a:r>
          </a:p>
          <a:p>
            <a:r>
              <a:rPr lang="en-US" altLang="en-US" sz="2000" b="1" i="1">
                <a:solidFill>
                  <a:srgbClr val="A17A31"/>
                </a:solidFill>
                <a:ea typeface="ＭＳ Ｐゴシック" charset="-128"/>
              </a:rPr>
              <a:t>Patents: </a:t>
            </a:r>
            <a:r>
              <a:rPr lang="en-US" altLang="en-US" sz="2000">
                <a:ea typeface="ＭＳ Ｐゴシック" charset="-128"/>
              </a:rPr>
              <a:t>Issued IP on lead program; broad IP filed on novel combinations (CpG + checkpoint inhibitors), various CpG designs </a:t>
            </a:r>
          </a:p>
          <a:p>
            <a:r>
              <a:rPr lang="en-US" altLang="en-US" sz="2000" b="1" i="1">
                <a:solidFill>
                  <a:srgbClr val="A17A31"/>
                </a:solidFill>
                <a:ea typeface="ＭＳ Ｐゴシック" charset="-128"/>
              </a:rPr>
              <a:t>Opportunity: </a:t>
            </a:r>
            <a:r>
              <a:rPr lang="en-US" altLang="en-US" sz="2000">
                <a:ea typeface="ＭＳ Ｐゴシック" charset="-128"/>
              </a:rPr>
              <a:t>CMP-001 combo with checkpoint inhibitors across oncology, 2</a:t>
            </a:r>
            <a:r>
              <a:rPr lang="en-US" altLang="en-US" sz="2000" baseline="30000">
                <a:ea typeface="ＭＳ Ｐゴシック" charset="-128"/>
              </a:rPr>
              <a:t>nd</a:t>
            </a:r>
            <a:r>
              <a:rPr lang="en-US" altLang="en-US" sz="2000">
                <a:ea typeface="ＭＳ Ｐゴシック" charset="-128"/>
              </a:rPr>
              <a:t> generation CpGs</a:t>
            </a:r>
          </a:p>
        </p:txBody>
      </p:sp>
      <p:sp>
        <p:nvSpPr>
          <p:cNvPr id="16387" name="Slide Number Placeholder 4"/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EDF3FAC4-0CF6-794F-B994-6D1B3B9487BB}" type="slidenum">
              <a:rPr lang="en-US" altLang="en-US" sz="1200">
                <a:solidFill>
                  <a:srgbClr val="404040"/>
                </a:solidFill>
              </a:rPr>
              <a:pPr/>
              <a:t>5</a:t>
            </a:fld>
            <a:endParaRPr lang="en-US" altLang="en-US" sz="1200">
              <a:solidFill>
                <a:srgbClr val="404040"/>
              </a:solidFill>
            </a:endParaRP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8077200" cy="1071562"/>
          </a:xfrm>
        </p:spPr>
        <p:txBody>
          <a:bodyPr/>
          <a:lstStyle/>
          <a:p>
            <a:r>
              <a:rPr lang="en-US" altLang="en-US">
                <a:ea typeface="ＭＳ Ｐゴシック" charset="-128"/>
              </a:rPr>
              <a:t>Experienced Leadership Team and Board</a:t>
            </a:r>
            <a:endParaRPr lang="en-US" altLang="en-US" i="1">
              <a:ea typeface="ＭＳ Ｐゴシック" charset="-128"/>
            </a:endParaRPr>
          </a:p>
        </p:txBody>
      </p:sp>
      <p:sp>
        <p:nvSpPr>
          <p:cNvPr id="17410" name="Footer Placeholder 3"/>
          <p:cNvSpPr>
            <a:spLocks noGrp="1"/>
          </p:cNvSpPr>
          <p:nvPr>
            <p:ph type="ftr" sz="quarter" idx="4294967295"/>
          </p:nvPr>
        </p:nvSpPr>
        <p:spPr bwMode="auto">
          <a:xfrm>
            <a:off x="3124200" y="6356350"/>
            <a:ext cx="2895600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17411" name="Slide Number Placeholder 4"/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109C2989-8812-934E-B948-85D4E8AC1DC1}" type="slidenum">
              <a:rPr lang="en-US" altLang="en-US" sz="1200">
                <a:solidFill>
                  <a:srgbClr val="404040"/>
                </a:solidFill>
              </a:rPr>
              <a:pPr/>
              <a:t>6</a:t>
            </a:fld>
            <a:endParaRPr lang="en-US" altLang="en-US" sz="1200">
              <a:solidFill>
                <a:srgbClr val="404040"/>
              </a:solidFill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406400" y="1398588"/>
          <a:ext cx="8521700" cy="3416304"/>
        </p:xfrm>
        <a:graphic>
          <a:graphicData uri="http://schemas.openxmlformats.org/drawingml/2006/table">
            <a:tbl>
              <a:tblPr/>
              <a:tblGrid>
                <a:gridCol w="2368550"/>
                <a:gridCol w="2408238"/>
                <a:gridCol w="3744912"/>
              </a:tblGrid>
              <a:tr h="4270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Art Krieg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CEO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270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Bill Slichenmyer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BACC6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Clinical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BACC6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BACC6">
                        <a:alpha val="20000"/>
                      </a:srgbClr>
                    </a:solidFill>
                  </a:tcPr>
                </a:tc>
              </a:tr>
              <a:tr h="4270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Chuck Abdalian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CFO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270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Cindy Berman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BACC6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Preclin. Safety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BACC6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BACC6">
                        <a:alpha val="20000"/>
                      </a:srgbClr>
                    </a:solidFill>
                  </a:tcPr>
                </a:tc>
              </a:tr>
              <a:tr h="4270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Norm Greenberg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SVP Transl. Med.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270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Frank Hennecke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BACC6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EVP Drug Devt.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BACC6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BACC6">
                        <a:alpha val="20000"/>
                      </a:srgbClr>
                    </a:solidFill>
                  </a:tcPr>
                </a:tc>
              </a:tr>
              <a:tr h="4270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Ramani Varanasi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CBO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270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Chuck Yon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BACC6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GC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BACC6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BACC6">
                        <a:alpha val="20000"/>
                      </a:srgbClr>
                    </a:solidFill>
                  </a:tcPr>
                </a:tc>
              </a:tr>
            </a:tbl>
          </a:graphicData>
        </a:graphic>
      </p:graphicFrame>
      <p:pic>
        <p:nvPicPr>
          <p:cNvPr id="17450" name="Picture 13" descr="pfizer_rgb_pos_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2113" y="1416050"/>
            <a:ext cx="657225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51" name="Picture 13" descr="pfizer_rgb_pos_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6413" y="3111500"/>
            <a:ext cx="657225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52" name="Picture 5" descr="Coley_Logo_RGBcolor.jp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1963" y="1416050"/>
            <a:ext cx="893762" cy="350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53" name="Picture 5" descr="Coley_Logo_RGBcolor.jp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1963" y="2289175"/>
            <a:ext cx="893762" cy="350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54" name="Picture 5" descr="Coley_Logo_RGBcolor.jp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1963" y="2744788"/>
            <a:ext cx="893762" cy="350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55" name="Picture 5" descr="Coley_Logo_RGBcolor.jp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1963" y="4421188"/>
            <a:ext cx="893762" cy="350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56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0025" y="2271713"/>
            <a:ext cx="8794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57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470" b="-20001"/>
          <a:stretch>
            <a:fillRect/>
          </a:stretch>
        </p:blipFill>
        <p:spPr bwMode="auto">
          <a:xfrm>
            <a:off x="6769100" y="2701925"/>
            <a:ext cx="1116013" cy="43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58" name="Picture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1000" y="3111500"/>
            <a:ext cx="11239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59" name="Picture 1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5263" y="3608388"/>
            <a:ext cx="1042987" cy="334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60" name="Picture 2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27" r="-37427"/>
          <a:stretch>
            <a:fillRect/>
          </a:stretch>
        </p:blipFill>
        <p:spPr bwMode="auto">
          <a:xfrm>
            <a:off x="7721600" y="1327150"/>
            <a:ext cx="1460500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61" name="Picture 2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2263" y="3983038"/>
            <a:ext cx="1130300" cy="376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62" name="Picture 2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r="40062" b="38840"/>
          <a:stretch>
            <a:fillRect/>
          </a:stretch>
        </p:blipFill>
        <p:spPr bwMode="auto">
          <a:xfrm>
            <a:off x="6604000" y="3990975"/>
            <a:ext cx="128746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63" name="Picture 26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3200" y="3111500"/>
            <a:ext cx="660400" cy="395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64" name="Picture 27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1600" y="2157413"/>
            <a:ext cx="977900" cy="58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65" name="Picture 2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634" r="-37811"/>
          <a:stretch>
            <a:fillRect/>
          </a:stretch>
        </p:blipFill>
        <p:spPr bwMode="auto">
          <a:xfrm>
            <a:off x="7915275" y="3905250"/>
            <a:ext cx="1463675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66" name="Picture 13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" b="38840"/>
          <a:stretch>
            <a:fillRect/>
          </a:stretch>
        </p:blipFill>
        <p:spPr bwMode="auto">
          <a:xfrm>
            <a:off x="6983413" y="4406900"/>
            <a:ext cx="966787" cy="395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67" name="Picture 13" descr="pfizer_rgb_pos_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0313" y="1822450"/>
            <a:ext cx="657225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68" name="Picture 33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5600" y="1816100"/>
            <a:ext cx="784225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69" name="Picture 34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3100" y="1851025"/>
            <a:ext cx="1881188" cy="35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7" name="Table 26"/>
          <p:cNvGraphicFramePr>
            <a:graphicFrameLocks noGrp="1"/>
          </p:cNvGraphicFramePr>
          <p:nvPr/>
        </p:nvGraphicFramePr>
        <p:xfrm>
          <a:off x="406400" y="5027613"/>
          <a:ext cx="8521700" cy="854076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2368609"/>
                <a:gridCol w="2408307"/>
                <a:gridCol w="3744784"/>
              </a:tblGrid>
              <a:tr h="427038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Mike Powell </a:t>
                      </a:r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Chairman</a:t>
                      </a:r>
                      <a:r>
                        <a:rPr lang="en-US" sz="2000" b="1" baseline="0" dirty="0" smtClean="0"/>
                        <a:t> (Board)</a:t>
                      </a:r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General</a:t>
                      </a:r>
                      <a:r>
                        <a:rPr lang="en-US" sz="2000" b="1" baseline="0" dirty="0" smtClean="0"/>
                        <a:t> Partner, </a:t>
                      </a:r>
                      <a:r>
                        <a:rPr lang="en-US" sz="2000" b="1" dirty="0" err="1" smtClean="0"/>
                        <a:t>Sofinnova</a:t>
                      </a:r>
                      <a:endParaRPr lang="en-US" sz="2000" b="1" dirty="0"/>
                    </a:p>
                  </a:txBody>
                  <a:tcPr/>
                </a:tc>
              </a:tr>
              <a:tr h="427038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Corey Goodman </a:t>
                      </a:r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Director</a:t>
                      </a:r>
                      <a:r>
                        <a:rPr lang="en-US" sz="2000" b="1" baseline="0" dirty="0" smtClean="0"/>
                        <a:t> (Board)</a:t>
                      </a:r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Partner, </a:t>
                      </a:r>
                      <a:r>
                        <a:rPr lang="en-US" sz="2000" b="1" dirty="0" err="1" smtClean="0"/>
                        <a:t>venBio</a:t>
                      </a:r>
                      <a:endParaRPr lang="en-US" sz="2000" b="1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charset="-128"/>
              </a:rPr>
              <a:t>The Evolution of Cancer Immunotherapy</a:t>
            </a:r>
          </a:p>
        </p:txBody>
      </p:sp>
      <p:sp>
        <p:nvSpPr>
          <p:cNvPr id="18434" name="Content Placeholder 2"/>
          <p:cNvSpPr>
            <a:spLocks noGrp="1"/>
          </p:cNvSpPr>
          <p:nvPr>
            <p:ph idx="1"/>
          </p:nvPr>
        </p:nvSpPr>
        <p:spPr>
          <a:xfrm>
            <a:off x="482600" y="1206500"/>
            <a:ext cx="8229600" cy="4914900"/>
          </a:xfrm>
        </p:spPr>
        <p:txBody>
          <a:bodyPr/>
          <a:lstStyle/>
          <a:p>
            <a:r>
              <a:rPr lang="en-US" altLang="en-US" sz="1900">
                <a:ea typeface="ＭＳ Ｐゴシック" charset="-128"/>
              </a:rPr>
              <a:t>1890’s – Coley’s toxin (bacterial extracts, now known to be immune stimulatory; worked initially, but unreliable, no QC)</a:t>
            </a:r>
          </a:p>
          <a:p>
            <a:r>
              <a:rPr lang="en-US" altLang="en-US" sz="1900">
                <a:ea typeface="ＭＳ Ｐゴシック" charset="-128"/>
              </a:rPr>
              <a:t>1970’s to 1980’s – nonspecific immune activators (failed)</a:t>
            </a:r>
          </a:p>
          <a:p>
            <a:r>
              <a:rPr lang="en-US" altLang="en-US" sz="1900">
                <a:ea typeface="ＭＳ Ｐゴシック" charset="-128"/>
              </a:rPr>
              <a:t>1990’s – induce anti-tumor T cells (IL-2, cancer vaccines; almost always failed)</a:t>
            </a:r>
          </a:p>
          <a:p>
            <a:r>
              <a:rPr lang="en-US" altLang="en-US" sz="1900">
                <a:ea typeface="ＭＳ Ｐゴシック" charset="-128"/>
              </a:rPr>
              <a:t>2000’s – deliver large numbers of ex vivo-activated T cells (e.g., CAR-T; sometimes works, but toxic, complex, and very expensive)</a:t>
            </a:r>
          </a:p>
          <a:p>
            <a:r>
              <a:rPr lang="en-US" altLang="en-US" sz="1900">
                <a:ea typeface="ＭＳ Ｐゴシック" charset="-128"/>
              </a:rPr>
              <a:t>mid 2000’s – fundamental strategic shift from activating immunity to taking off the immune brakes: start of the era of checkpoint inhibition </a:t>
            </a:r>
          </a:p>
          <a:p>
            <a:r>
              <a:rPr lang="en-US" altLang="en-US" sz="1900">
                <a:ea typeface="ＭＳ Ｐゴシック" charset="-128"/>
              </a:rPr>
              <a:t>2011 – first checkpoint inhibitor approved: ipilimumab (Yervoy; anti-CTLA-4; quite toxic, but ~20% of advanced cancer patients respond)</a:t>
            </a:r>
          </a:p>
          <a:p>
            <a:r>
              <a:rPr lang="en-US" altLang="en-US" sz="1900">
                <a:ea typeface="ＭＳ Ｐゴシック" charset="-128"/>
              </a:rPr>
              <a:t>2014 – two anti-PD-1 checkpoint inhibitors approved (Opdivo, Keytruda); much safer than ipi, but still only ~20% response rate in most cancers</a:t>
            </a:r>
          </a:p>
        </p:txBody>
      </p:sp>
      <p:sp>
        <p:nvSpPr>
          <p:cNvPr id="18435" name="Slide Number Placeholder 4"/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B130C6AC-AEEF-0B4C-84A5-D22B8E969718}" type="slidenum">
              <a:rPr lang="en-US" altLang="en-US" sz="1200">
                <a:solidFill>
                  <a:srgbClr val="404040"/>
                </a:solidFill>
              </a:rPr>
              <a:pPr/>
              <a:t>7</a:t>
            </a:fld>
            <a:endParaRPr lang="en-US" altLang="en-US" sz="1200">
              <a:solidFill>
                <a:srgbClr val="404040"/>
              </a:solidFill>
            </a:endParaRPr>
          </a:p>
        </p:txBody>
      </p:sp>
      <p:sp>
        <p:nvSpPr>
          <p:cNvPr id="18436" name="TextBox 1"/>
          <p:cNvSpPr txBox="1">
            <a:spLocks noChangeArrowheads="1"/>
          </p:cNvSpPr>
          <p:nvPr/>
        </p:nvSpPr>
        <p:spPr bwMode="auto">
          <a:xfrm>
            <a:off x="1016000" y="5524500"/>
            <a:ext cx="7316788" cy="430213"/>
          </a:xfrm>
          <a:prstGeom prst="rect">
            <a:avLst/>
          </a:prstGeom>
          <a:solidFill>
            <a:srgbClr val="A38A1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2200" b="1">
                <a:solidFill>
                  <a:schemeClr val="bg1"/>
                </a:solidFill>
              </a:rPr>
              <a:t>Current challenge: How to improve ORR to anti-PD1?</a:t>
            </a:r>
          </a:p>
        </p:txBody>
      </p:sp>
      <p:sp>
        <p:nvSpPr>
          <p:cNvPr id="18437" name="TextBox 5"/>
          <p:cNvSpPr txBox="1">
            <a:spLocks noChangeArrowheads="1"/>
          </p:cNvSpPr>
          <p:nvPr/>
        </p:nvSpPr>
        <p:spPr bwMode="auto">
          <a:xfrm>
            <a:off x="10363200" y="4838700"/>
            <a:ext cx="1841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le 1"/>
          <p:cNvSpPr>
            <a:spLocks noGrp="1"/>
          </p:cNvSpPr>
          <p:nvPr>
            <p:ph type="title"/>
          </p:nvPr>
        </p:nvSpPr>
        <p:spPr>
          <a:xfrm>
            <a:off x="430213" y="228600"/>
            <a:ext cx="8396287" cy="1068388"/>
          </a:xfrm>
        </p:spPr>
        <p:txBody>
          <a:bodyPr/>
          <a:lstStyle/>
          <a:p>
            <a:r>
              <a:rPr lang="en-US" altLang="en-US" sz="2900">
                <a:ea typeface="ＭＳ Ｐゴシック" charset="-128"/>
              </a:rPr>
              <a:t>Anti-PD-1 Works Great In “Hot” Tumors With TIL  </a:t>
            </a:r>
            <a:br>
              <a:rPr lang="en-US" altLang="en-US" sz="2900">
                <a:ea typeface="ＭＳ Ｐゴシック" charset="-128"/>
              </a:rPr>
            </a:br>
            <a:r>
              <a:rPr lang="en-US" altLang="en-US" sz="2400" i="1">
                <a:ea typeface="ＭＳ Ｐゴシック" charset="-128"/>
              </a:rPr>
              <a:t>How to convert the other ~80% of patients to responders?</a:t>
            </a:r>
            <a:endParaRPr lang="en-US" altLang="en-US" sz="2400">
              <a:ea typeface="ＭＳ Ｐゴシック" charset="-128"/>
            </a:endParaRPr>
          </a:p>
        </p:txBody>
      </p:sp>
      <p:sp>
        <p:nvSpPr>
          <p:cNvPr id="19458" name="Content Placeholder 3"/>
          <p:cNvSpPr>
            <a:spLocks noGrp="1"/>
          </p:cNvSpPr>
          <p:nvPr>
            <p:ph idx="1"/>
          </p:nvPr>
        </p:nvSpPr>
        <p:spPr>
          <a:xfrm>
            <a:off x="533400" y="4622800"/>
            <a:ext cx="8128000" cy="1549400"/>
          </a:xfrm>
          <a:solidFill>
            <a:srgbClr val="A38A11"/>
          </a:solidFill>
        </p:spPr>
        <p:txBody>
          <a:bodyPr/>
          <a:lstStyle/>
          <a:p>
            <a:pPr marL="0" indent="0">
              <a:spcBef>
                <a:spcPct val="0"/>
              </a:spcBef>
              <a:buFont typeface="Wingdings" charset="2"/>
              <a:buNone/>
            </a:pPr>
            <a:r>
              <a:rPr lang="en-US" altLang="en-US" sz="2000" b="1">
                <a:solidFill>
                  <a:srgbClr val="FFFFFF"/>
                </a:solidFill>
                <a:ea typeface="ＭＳ Ｐゴシック" charset="-128"/>
              </a:rPr>
              <a:t>Anti-PD-1 simply “releases the brakes” on the immune system</a:t>
            </a:r>
          </a:p>
          <a:p>
            <a:pPr marL="0" lvl="1" indent="457200">
              <a:spcBef>
                <a:spcPct val="0"/>
              </a:spcBef>
            </a:pPr>
            <a:r>
              <a:rPr lang="en-US" altLang="en-US" sz="1800">
                <a:solidFill>
                  <a:srgbClr val="FFFFFF"/>
                </a:solidFill>
                <a:ea typeface="ＭＳ Ｐゴシック" charset="-128"/>
              </a:rPr>
              <a:t>Strong scientific rationale to combine anti-PD-1 with an immune activator, </a:t>
            </a:r>
            <a:r>
              <a:rPr lang="en-US" altLang="en-US" sz="1800" b="1">
                <a:solidFill>
                  <a:srgbClr val="FFFFFF"/>
                </a:solidFill>
                <a:ea typeface="ＭＳ Ｐゴシック" charset="-128"/>
              </a:rPr>
              <a:t>	but which one would be best?</a:t>
            </a:r>
          </a:p>
          <a:p>
            <a:pPr marL="0" lvl="1" indent="457200">
              <a:spcBef>
                <a:spcPct val="0"/>
              </a:spcBef>
            </a:pPr>
            <a:r>
              <a:rPr lang="en-US" altLang="en-US" sz="1800">
                <a:solidFill>
                  <a:srgbClr val="FFFFFF"/>
                </a:solidFill>
                <a:ea typeface="ＭＳ Ｐゴシック" charset="-128"/>
              </a:rPr>
              <a:t>Most effective PD-1 combo should be with a strong CTL inducer</a:t>
            </a:r>
          </a:p>
          <a:p>
            <a:pPr marL="0" lvl="1" indent="457200">
              <a:spcBef>
                <a:spcPct val="0"/>
              </a:spcBef>
            </a:pPr>
            <a:r>
              <a:rPr lang="en-US" altLang="en-US" sz="1800">
                <a:solidFill>
                  <a:srgbClr val="FFFFFF"/>
                </a:solidFill>
                <a:ea typeface="ＭＳ Ｐゴシック" charset="-128"/>
              </a:rPr>
              <a:t>TLR9 agonists are the strongest known CTL inducers in humans </a:t>
            </a:r>
          </a:p>
          <a:p>
            <a:pPr marL="0" indent="0">
              <a:spcBef>
                <a:spcPct val="0"/>
              </a:spcBef>
            </a:pPr>
            <a:endParaRPr lang="en-US" altLang="en-US" sz="2000">
              <a:solidFill>
                <a:srgbClr val="FFFFFF"/>
              </a:solidFill>
              <a:ea typeface="ＭＳ Ｐゴシック" charset="-128"/>
            </a:endParaRPr>
          </a:p>
        </p:txBody>
      </p:sp>
      <p:sp>
        <p:nvSpPr>
          <p:cNvPr id="19459" name="Slide Number Placeholder 4"/>
          <p:cNvSpPr>
            <a:spLocks noGrp="1"/>
          </p:cNvSpPr>
          <p:nvPr>
            <p:ph type="sldNum" sz="quarter" idx="10"/>
          </p:nvPr>
        </p:nvSpPr>
        <p:spPr bwMode="auto">
          <a:xfrm>
            <a:off x="3124200" y="6356350"/>
            <a:ext cx="289560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/>
            <a:fld id="{6D6E793A-E22B-3A46-A670-69D095E7BB34}" type="slidenum">
              <a:rPr lang="en-US" altLang="en-US" sz="1200">
                <a:solidFill>
                  <a:srgbClr val="404040"/>
                </a:solidFill>
              </a:rPr>
              <a:pPr algn="ctr"/>
              <a:t>8</a:t>
            </a:fld>
            <a:endParaRPr lang="en-US" altLang="en-US" sz="1200">
              <a:solidFill>
                <a:srgbClr val="404040"/>
              </a:solidFill>
            </a:endParaRPr>
          </a:p>
        </p:txBody>
      </p:sp>
      <p:pic>
        <p:nvPicPr>
          <p:cNvPr id="19460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200" y="1322388"/>
            <a:ext cx="7200900" cy="323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61" name="TextBox 2"/>
          <p:cNvSpPr txBox="1">
            <a:spLocks noChangeArrowheads="1"/>
          </p:cNvSpPr>
          <p:nvPr/>
        </p:nvSpPr>
        <p:spPr bwMode="auto">
          <a:xfrm>
            <a:off x="6502400" y="6313488"/>
            <a:ext cx="168116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400"/>
              <a:t>Ribas, NEJM 2015</a:t>
            </a:r>
          </a:p>
        </p:txBody>
      </p:sp>
      <p:sp>
        <p:nvSpPr>
          <p:cNvPr id="19462" name="TextBox 2"/>
          <p:cNvSpPr txBox="1">
            <a:spLocks noChangeArrowheads="1"/>
          </p:cNvSpPr>
          <p:nvPr/>
        </p:nvSpPr>
        <p:spPr bwMode="auto">
          <a:xfrm>
            <a:off x="533400" y="3625850"/>
            <a:ext cx="1841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Slide Number Placeholder 4"/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DC7C8E7F-36DC-6A4C-9F39-D8BE4C4AE01E}" type="slidenum">
              <a:rPr lang="en-US" altLang="en-US" sz="1200">
                <a:solidFill>
                  <a:srgbClr val="404040"/>
                </a:solidFill>
              </a:rPr>
              <a:pPr/>
              <a:t>9</a:t>
            </a:fld>
            <a:endParaRPr lang="en-US" altLang="en-US" sz="1200">
              <a:solidFill>
                <a:srgbClr val="404040"/>
              </a:solidFill>
            </a:endParaRPr>
          </a:p>
        </p:txBody>
      </p:sp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1031875" y="274638"/>
            <a:ext cx="7489825" cy="982662"/>
          </a:xfrm>
        </p:spPr>
        <p:txBody>
          <a:bodyPr/>
          <a:lstStyle/>
          <a:p>
            <a:r>
              <a:rPr lang="de-DE" altLang="en-US" sz="2800">
                <a:ea typeface="ＭＳ Ｐゴシック" charset="-128"/>
              </a:rPr>
              <a:t>Toll-Like Receptors (TLR) Recognize Pathogen-Expressed Molecules</a:t>
            </a:r>
            <a:endParaRPr lang="en-US" altLang="en-US" sz="2800">
              <a:ea typeface="ＭＳ Ｐゴシック" charset="-128"/>
            </a:endParaRPr>
          </a:p>
        </p:txBody>
      </p:sp>
      <p:sp>
        <p:nvSpPr>
          <p:cNvPr id="20483" name="Rectangle 3"/>
          <p:cNvSpPr>
            <a:spLocks noChangeAspect="1" noChangeArrowheads="1"/>
          </p:cNvSpPr>
          <p:nvPr/>
        </p:nvSpPr>
        <p:spPr bwMode="auto">
          <a:xfrm>
            <a:off x="5122863" y="5126038"/>
            <a:ext cx="1422400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1600" b="1"/>
              <a:t>CpG DNA</a:t>
            </a:r>
          </a:p>
          <a:p>
            <a:pPr algn="ctr"/>
            <a:r>
              <a:rPr lang="en-US" altLang="en-US" sz="1600" b="1"/>
              <a:t>(bacterial and viral DNA)</a:t>
            </a:r>
            <a:endParaRPr lang="en-US" altLang="en-US" sz="1600"/>
          </a:p>
        </p:txBody>
      </p:sp>
      <p:sp>
        <p:nvSpPr>
          <p:cNvPr id="20484" name="Rectangle 4"/>
          <p:cNvSpPr>
            <a:spLocks noChangeAspect="1" noChangeArrowheads="1"/>
          </p:cNvSpPr>
          <p:nvPr/>
        </p:nvSpPr>
        <p:spPr bwMode="auto">
          <a:xfrm>
            <a:off x="266700" y="1508125"/>
            <a:ext cx="2070100" cy="849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>
              <a:lnSpc>
                <a:spcPct val="95000"/>
              </a:lnSpc>
              <a:spcBef>
                <a:spcPct val="50000"/>
              </a:spcBef>
            </a:pPr>
            <a:r>
              <a:rPr lang="de-DE" altLang="en-US" sz="1600" b="1"/>
              <a:t>Bacterial lipopeptides</a:t>
            </a:r>
          </a:p>
          <a:p>
            <a:pPr algn="ctr">
              <a:spcBef>
                <a:spcPct val="50000"/>
              </a:spcBef>
            </a:pPr>
            <a:r>
              <a:rPr lang="de-DE" altLang="en-US" sz="1600" b="1"/>
              <a:t>GPI-anchored proteins (parasites)</a:t>
            </a:r>
            <a:endParaRPr lang="en-US" altLang="en-US" sz="1600"/>
          </a:p>
        </p:txBody>
      </p:sp>
      <p:sp>
        <p:nvSpPr>
          <p:cNvPr id="463877" name="Arc 5"/>
          <p:cNvSpPr>
            <a:spLocks/>
          </p:cNvSpPr>
          <p:nvPr/>
        </p:nvSpPr>
        <p:spPr bwMode="auto">
          <a:xfrm flipH="1">
            <a:off x="1812925" y="4240213"/>
            <a:ext cx="4927600" cy="1905000"/>
          </a:xfrm>
          <a:custGeom>
            <a:avLst/>
            <a:gdLst>
              <a:gd name="T0" fmla="*/ 77882543 w 43200"/>
              <a:gd name="T1" fmla="*/ 99357290 h 36525"/>
              <a:gd name="T2" fmla="*/ 484300383 w 43200"/>
              <a:gd name="T3" fmla="*/ 99332828 h 36525"/>
              <a:gd name="T4" fmla="*/ 281032891 w 43200"/>
              <a:gd name="T5" fmla="*/ 58757502 h 36525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43200" h="36525" fill="none" extrusionOk="0">
                <a:moveTo>
                  <a:pt x="5985" y="36525"/>
                </a:moveTo>
                <a:cubicBezTo>
                  <a:pt x="2144" y="32505"/>
                  <a:pt x="0" y="27160"/>
                  <a:pt x="0" y="21600"/>
                </a:cubicBezTo>
                <a:cubicBezTo>
                  <a:pt x="0" y="9670"/>
                  <a:pt x="9670" y="0"/>
                  <a:pt x="21600" y="0"/>
                </a:cubicBezTo>
                <a:cubicBezTo>
                  <a:pt x="33529" y="0"/>
                  <a:pt x="43200" y="9670"/>
                  <a:pt x="43200" y="21600"/>
                </a:cubicBezTo>
                <a:cubicBezTo>
                  <a:pt x="43199" y="27155"/>
                  <a:pt x="41059" y="32497"/>
                  <a:pt x="37222" y="36515"/>
                </a:cubicBezTo>
              </a:path>
              <a:path w="43200" h="36525" stroke="0" extrusionOk="0">
                <a:moveTo>
                  <a:pt x="5985" y="36525"/>
                </a:moveTo>
                <a:cubicBezTo>
                  <a:pt x="2144" y="32505"/>
                  <a:pt x="0" y="27160"/>
                  <a:pt x="0" y="21600"/>
                </a:cubicBezTo>
                <a:cubicBezTo>
                  <a:pt x="0" y="9670"/>
                  <a:pt x="9670" y="0"/>
                  <a:pt x="21600" y="0"/>
                </a:cubicBezTo>
                <a:cubicBezTo>
                  <a:pt x="33529" y="0"/>
                  <a:pt x="43200" y="9670"/>
                  <a:pt x="43200" y="21600"/>
                </a:cubicBezTo>
                <a:cubicBezTo>
                  <a:pt x="43199" y="27155"/>
                  <a:pt x="41059" y="32497"/>
                  <a:pt x="37222" y="36515"/>
                </a:cubicBezTo>
                <a:lnTo>
                  <a:pt x="21600" y="21600"/>
                </a:lnTo>
                <a:lnTo>
                  <a:pt x="5985" y="36525"/>
                </a:lnTo>
                <a:close/>
              </a:path>
            </a:pathLst>
          </a:custGeom>
          <a:noFill/>
          <a:ln w="57150">
            <a:solidFill>
              <a:schemeClr val="fol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463878" name="Arc 6"/>
          <p:cNvSpPr>
            <a:spLocks/>
          </p:cNvSpPr>
          <p:nvPr/>
        </p:nvSpPr>
        <p:spPr bwMode="ltGray">
          <a:xfrm flipH="1">
            <a:off x="509588" y="2919413"/>
            <a:ext cx="7861300" cy="1173162"/>
          </a:xfrm>
          <a:custGeom>
            <a:avLst/>
            <a:gdLst>
              <a:gd name="T0" fmla="*/ 596634 w 43178"/>
              <a:gd name="T1" fmla="*/ 61226437 h 22479"/>
              <a:gd name="T2" fmla="*/ 1431285323 w 43178"/>
              <a:gd name="T3" fmla="*/ 56173944 h 22479"/>
              <a:gd name="T4" fmla="*/ 716007342 w 43178"/>
              <a:gd name="T5" fmla="*/ 58832308 h 22479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43178" h="22479" fill="none" extrusionOk="0">
                <a:moveTo>
                  <a:pt x="17" y="22479"/>
                </a:moveTo>
                <a:cubicBezTo>
                  <a:pt x="5" y="22186"/>
                  <a:pt x="0" y="21893"/>
                  <a:pt x="0" y="21600"/>
                </a:cubicBezTo>
                <a:cubicBezTo>
                  <a:pt x="0" y="9670"/>
                  <a:pt x="9670" y="0"/>
                  <a:pt x="21600" y="0"/>
                </a:cubicBezTo>
                <a:cubicBezTo>
                  <a:pt x="33149" y="0"/>
                  <a:pt x="42656" y="9085"/>
                  <a:pt x="43177" y="20624"/>
                </a:cubicBezTo>
              </a:path>
              <a:path w="43178" h="22479" stroke="0" extrusionOk="0">
                <a:moveTo>
                  <a:pt x="17" y="22479"/>
                </a:moveTo>
                <a:cubicBezTo>
                  <a:pt x="5" y="22186"/>
                  <a:pt x="0" y="21893"/>
                  <a:pt x="0" y="21600"/>
                </a:cubicBezTo>
                <a:cubicBezTo>
                  <a:pt x="0" y="9670"/>
                  <a:pt x="9670" y="0"/>
                  <a:pt x="21600" y="0"/>
                </a:cubicBezTo>
                <a:cubicBezTo>
                  <a:pt x="33149" y="0"/>
                  <a:pt x="42656" y="9085"/>
                  <a:pt x="43177" y="20624"/>
                </a:cubicBezTo>
                <a:lnTo>
                  <a:pt x="21600" y="21600"/>
                </a:lnTo>
                <a:lnTo>
                  <a:pt x="17" y="22479"/>
                </a:lnTo>
                <a:close/>
              </a:path>
            </a:pathLst>
          </a:custGeom>
          <a:noFill/>
          <a:ln w="76200">
            <a:solidFill>
              <a:schemeClr val="fol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ea typeface="ＭＳ Ｐゴシック" charset="0"/>
              <a:cs typeface="ＭＳ Ｐゴシック" charset="0"/>
            </a:endParaRPr>
          </a:p>
        </p:txBody>
      </p:sp>
      <p:grpSp>
        <p:nvGrpSpPr>
          <p:cNvPr id="20487" name="Group 7"/>
          <p:cNvGrpSpPr>
            <a:grpSpLocks/>
          </p:cNvGrpSpPr>
          <p:nvPr/>
        </p:nvGrpSpPr>
        <p:grpSpPr bwMode="auto">
          <a:xfrm>
            <a:off x="3902075" y="3740150"/>
            <a:ext cx="236538" cy="1150938"/>
            <a:chOff x="1536" y="2760"/>
            <a:chExt cx="152" cy="800"/>
          </a:xfrm>
        </p:grpSpPr>
        <p:sp>
          <p:nvSpPr>
            <p:cNvPr id="20526" name="AutoShape 8"/>
            <p:cNvSpPr>
              <a:spLocks noChangeArrowheads="1"/>
            </p:cNvSpPr>
            <p:nvPr/>
          </p:nvSpPr>
          <p:spPr bwMode="ltGray">
            <a:xfrm>
              <a:off x="1536" y="2760"/>
              <a:ext cx="152" cy="800"/>
            </a:xfrm>
            <a:prstGeom prst="can">
              <a:avLst>
                <a:gd name="adj" fmla="val 131579"/>
              </a:avLst>
            </a:prstGeom>
            <a:solidFill>
              <a:srgbClr val="00FFFF"/>
            </a:solidFill>
            <a:ln w="9525">
              <a:solidFill>
                <a:srgbClr val="00FFFF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20527" name="Rectangle 9"/>
            <p:cNvSpPr>
              <a:spLocks noChangeAspect="1" noChangeArrowheads="1"/>
            </p:cNvSpPr>
            <p:nvPr/>
          </p:nvSpPr>
          <p:spPr bwMode="ltGray">
            <a:xfrm>
              <a:off x="1573" y="3283"/>
              <a:ext cx="75" cy="1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altLang="en-US" sz="1800" b="1">
                  <a:solidFill>
                    <a:srgbClr val="FFFFFF"/>
                  </a:solidFill>
                </a:rPr>
                <a:t>7</a:t>
              </a:r>
              <a:endParaRPr lang="en-US" altLang="en-US">
                <a:solidFill>
                  <a:srgbClr val="FFFFFF"/>
                </a:solidFill>
              </a:endParaRPr>
            </a:p>
          </p:txBody>
        </p:sp>
      </p:grpSp>
      <p:sp>
        <p:nvSpPr>
          <p:cNvPr id="20488" name="Rectangle 10"/>
          <p:cNvSpPr>
            <a:spLocks noChangeAspect="1" noChangeArrowheads="1"/>
          </p:cNvSpPr>
          <p:nvPr/>
        </p:nvSpPr>
        <p:spPr bwMode="ltGray">
          <a:xfrm>
            <a:off x="1360488" y="3575050"/>
            <a:ext cx="11747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1800" b="1">
                <a:solidFill>
                  <a:srgbClr val="FFFFFF"/>
                </a:solidFill>
              </a:rPr>
              <a:t>2</a:t>
            </a:r>
            <a:endParaRPr lang="en-US" altLang="en-US">
              <a:solidFill>
                <a:srgbClr val="FFFFFF"/>
              </a:solidFill>
            </a:endParaRPr>
          </a:p>
        </p:txBody>
      </p:sp>
      <p:grpSp>
        <p:nvGrpSpPr>
          <p:cNvPr id="20489" name="Group 11"/>
          <p:cNvGrpSpPr>
            <a:grpSpLocks/>
          </p:cNvGrpSpPr>
          <p:nvPr/>
        </p:nvGrpSpPr>
        <p:grpSpPr bwMode="auto">
          <a:xfrm>
            <a:off x="1031875" y="2846388"/>
            <a:ext cx="538163" cy="1150937"/>
            <a:chOff x="650" y="1793"/>
            <a:chExt cx="339" cy="725"/>
          </a:xfrm>
        </p:grpSpPr>
        <p:sp>
          <p:nvSpPr>
            <p:cNvPr id="20522" name="AutoShape 12"/>
            <p:cNvSpPr>
              <a:spLocks noChangeArrowheads="1"/>
            </p:cNvSpPr>
            <p:nvPr/>
          </p:nvSpPr>
          <p:spPr bwMode="ltGray">
            <a:xfrm>
              <a:off x="650" y="1793"/>
              <a:ext cx="149" cy="725"/>
            </a:xfrm>
            <a:prstGeom prst="can">
              <a:avLst>
                <a:gd name="adj" fmla="val 121644"/>
              </a:avLst>
            </a:prstGeom>
            <a:solidFill>
              <a:schemeClr val="tx2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20523" name="Rectangle 13"/>
            <p:cNvSpPr>
              <a:spLocks noChangeAspect="1" noChangeArrowheads="1"/>
            </p:cNvSpPr>
            <p:nvPr/>
          </p:nvSpPr>
          <p:spPr bwMode="ltGray">
            <a:xfrm>
              <a:off x="682" y="2271"/>
              <a:ext cx="74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altLang="en-US" sz="1800" b="1">
                  <a:solidFill>
                    <a:srgbClr val="FFFFFF"/>
                  </a:solidFill>
                </a:rPr>
                <a:t>1</a:t>
              </a:r>
              <a:endParaRPr lang="en-US" altLang="en-US">
                <a:solidFill>
                  <a:srgbClr val="FFFFFF"/>
                </a:solidFill>
              </a:endParaRPr>
            </a:p>
          </p:txBody>
        </p:sp>
        <p:sp>
          <p:nvSpPr>
            <p:cNvPr id="20524" name="AutoShape 14"/>
            <p:cNvSpPr>
              <a:spLocks noChangeArrowheads="1"/>
            </p:cNvSpPr>
            <p:nvPr/>
          </p:nvSpPr>
          <p:spPr bwMode="ltGray">
            <a:xfrm>
              <a:off x="820" y="1793"/>
              <a:ext cx="149" cy="725"/>
            </a:xfrm>
            <a:prstGeom prst="can">
              <a:avLst>
                <a:gd name="adj" fmla="val 121644"/>
              </a:avLst>
            </a:prstGeom>
            <a:solidFill>
              <a:srgbClr val="FF6600"/>
            </a:solidFill>
            <a:ln w="9525">
              <a:solidFill>
                <a:srgbClr val="FF66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20525" name="Rectangle 15"/>
            <p:cNvSpPr>
              <a:spLocks noChangeArrowheads="1"/>
            </p:cNvSpPr>
            <p:nvPr/>
          </p:nvSpPr>
          <p:spPr bwMode="ltGray">
            <a:xfrm>
              <a:off x="799" y="2242"/>
              <a:ext cx="190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altLang="en-US" sz="1800" b="1">
                  <a:solidFill>
                    <a:srgbClr val="FFFFFF"/>
                  </a:solidFill>
                </a:rPr>
                <a:t>2</a:t>
              </a:r>
            </a:p>
          </p:txBody>
        </p:sp>
      </p:grpSp>
      <p:grpSp>
        <p:nvGrpSpPr>
          <p:cNvPr id="20490" name="Group 16"/>
          <p:cNvGrpSpPr>
            <a:grpSpLocks/>
          </p:cNvGrpSpPr>
          <p:nvPr/>
        </p:nvGrpSpPr>
        <p:grpSpPr bwMode="auto">
          <a:xfrm>
            <a:off x="7546975" y="2765425"/>
            <a:ext cx="236538" cy="1150938"/>
            <a:chOff x="4872" y="1648"/>
            <a:chExt cx="152" cy="800"/>
          </a:xfrm>
        </p:grpSpPr>
        <p:sp>
          <p:nvSpPr>
            <p:cNvPr id="20520" name="AutoShape 17"/>
            <p:cNvSpPr>
              <a:spLocks noChangeArrowheads="1"/>
            </p:cNvSpPr>
            <p:nvPr/>
          </p:nvSpPr>
          <p:spPr bwMode="ltGray">
            <a:xfrm>
              <a:off x="4872" y="1648"/>
              <a:ext cx="152" cy="800"/>
            </a:xfrm>
            <a:prstGeom prst="can">
              <a:avLst>
                <a:gd name="adj" fmla="val 131579"/>
              </a:avLst>
            </a:prstGeom>
            <a:solidFill>
              <a:srgbClr val="D60093"/>
            </a:solidFill>
            <a:ln w="9525">
              <a:solidFill>
                <a:srgbClr val="D60093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20521" name="Rectangle 18"/>
            <p:cNvSpPr>
              <a:spLocks noChangeAspect="1" noChangeArrowheads="1"/>
            </p:cNvSpPr>
            <p:nvPr/>
          </p:nvSpPr>
          <p:spPr bwMode="ltGray">
            <a:xfrm>
              <a:off x="4908" y="2171"/>
              <a:ext cx="75" cy="1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en-US" sz="1800" b="1">
                  <a:solidFill>
                    <a:srgbClr val="FFFFFF"/>
                  </a:solidFill>
                </a:rPr>
                <a:t>5</a:t>
              </a:r>
              <a:endParaRPr lang="en-US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20491" name="Group 19"/>
          <p:cNvGrpSpPr>
            <a:grpSpLocks/>
          </p:cNvGrpSpPr>
          <p:nvPr/>
        </p:nvGrpSpPr>
        <p:grpSpPr bwMode="auto">
          <a:xfrm>
            <a:off x="2225675" y="3948113"/>
            <a:ext cx="238125" cy="1150937"/>
            <a:chOff x="2504" y="2504"/>
            <a:chExt cx="152" cy="800"/>
          </a:xfrm>
        </p:grpSpPr>
        <p:sp>
          <p:nvSpPr>
            <p:cNvPr id="20518" name="AutoShape 20"/>
            <p:cNvSpPr>
              <a:spLocks noChangeArrowheads="1"/>
            </p:cNvSpPr>
            <p:nvPr/>
          </p:nvSpPr>
          <p:spPr bwMode="ltGray">
            <a:xfrm>
              <a:off x="2504" y="2504"/>
              <a:ext cx="152" cy="800"/>
            </a:xfrm>
            <a:prstGeom prst="can">
              <a:avLst>
                <a:gd name="adj" fmla="val 131579"/>
              </a:avLst>
            </a:prstGeom>
            <a:solidFill>
              <a:srgbClr val="CC00FF"/>
            </a:solidFill>
            <a:ln w="9525">
              <a:solidFill>
                <a:srgbClr val="CC00FF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20519" name="Rectangle 21"/>
            <p:cNvSpPr>
              <a:spLocks noChangeAspect="1" noChangeArrowheads="1"/>
            </p:cNvSpPr>
            <p:nvPr/>
          </p:nvSpPr>
          <p:spPr bwMode="ltGray">
            <a:xfrm>
              <a:off x="2543" y="3027"/>
              <a:ext cx="75" cy="1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altLang="en-US" sz="1800" b="1">
                  <a:solidFill>
                    <a:srgbClr val="FFFFFF"/>
                  </a:solidFill>
                </a:rPr>
                <a:t>3</a:t>
              </a:r>
              <a:endParaRPr lang="en-US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20492" name="Group 22"/>
          <p:cNvGrpSpPr>
            <a:grpSpLocks/>
          </p:cNvGrpSpPr>
          <p:nvPr/>
        </p:nvGrpSpPr>
        <p:grpSpPr bwMode="auto">
          <a:xfrm>
            <a:off x="4564063" y="3740150"/>
            <a:ext cx="238125" cy="1150938"/>
            <a:chOff x="3016" y="2504"/>
            <a:chExt cx="152" cy="800"/>
          </a:xfrm>
        </p:grpSpPr>
        <p:sp>
          <p:nvSpPr>
            <p:cNvPr id="20516" name="AutoShape 23"/>
            <p:cNvSpPr>
              <a:spLocks noChangeArrowheads="1"/>
            </p:cNvSpPr>
            <p:nvPr/>
          </p:nvSpPr>
          <p:spPr bwMode="ltGray">
            <a:xfrm>
              <a:off x="3016" y="2504"/>
              <a:ext cx="152" cy="800"/>
            </a:xfrm>
            <a:prstGeom prst="can">
              <a:avLst>
                <a:gd name="adj" fmla="val 131579"/>
              </a:avLst>
            </a:prstGeom>
            <a:solidFill>
              <a:srgbClr val="3399FF"/>
            </a:solidFill>
            <a:ln w="9525">
              <a:solidFill>
                <a:srgbClr val="3399FF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20517" name="Rectangle 24"/>
            <p:cNvSpPr>
              <a:spLocks noChangeAspect="1" noChangeArrowheads="1"/>
            </p:cNvSpPr>
            <p:nvPr/>
          </p:nvSpPr>
          <p:spPr bwMode="ltGray">
            <a:xfrm>
              <a:off x="3055" y="3027"/>
              <a:ext cx="75" cy="1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altLang="en-US" sz="1800" b="1">
                  <a:solidFill>
                    <a:srgbClr val="FFFFFF"/>
                  </a:solidFill>
                </a:rPr>
                <a:t>8</a:t>
              </a:r>
              <a:endParaRPr lang="en-US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20493" name="Group 25"/>
          <p:cNvGrpSpPr>
            <a:grpSpLocks/>
          </p:cNvGrpSpPr>
          <p:nvPr/>
        </p:nvGrpSpPr>
        <p:grpSpPr bwMode="auto">
          <a:xfrm>
            <a:off x="5715000" y="3867150"/>
            <a:ext cx="238125" cy="1150938"/>
            <a:chOff x="3840" y="2592"/>
            <a:chExt cx="152" cy="800"/>
          </a:xfrm>
        </p:grpSpPr>
        <p:sp>
          <p:nvSpPr>
            <p:cNvPr id="20514" name="AutoShape 26"/>
            <p:cNvSpPr>
              <a:spLocks noChangeArrowheads="1"/>
            </p:cNvSpPr>
            <p:nvPr/>
          </p:nvSpPr>
          <p:spPr bwMode="ltGray">
            <a:xfrm>
              <a:off x="3840" y="2592"/>
              <a:ext cx="152" cy="800"/>
            </a:xfrm>
            <a:prstGeom prst="can">
              <a:avLst>
                <a:gd name="adj" fmla="val 131579"/>
              </a:avLst>
            </a:prstGeom>
            <a:solidFill>
              <a:srgbClr val="00FF00"/>
            </a:solidFill>
            <a:ln w="9525">
              <a:solidFill>
                <a:srgbClr val="00FF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20515" name="Rectangle 27"/>
            <p:cNvSpPr>
              <a:spLocks noChangeAspect="1" noChangeArrowheads="1"/>
            </p:cNvSpPr>
            <p:nvPr/>
          </p:nvSpPr>
          <p:spPr bwMode="ltGray">
            <a:xfrm>
              <a:off x="3879" y="3123"/>
              <a:ext cx="75" cy="1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altLang="en-US" sz="1800" b="1">
                  <a:solidFill>
                    <a:srgbClr val="FFFFFF"/>
                  </a:solidFill>
                </a:rPr>
                <a:t>9</a:t>
              </a:r>
              <a:endParaRPr lang="en-US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20494" name="Group 28"/>
          <p:cNvGrpSpPr>
            <a:grpSpLocks/>
          </p:cNvGrpSpPr>
          <p:nvPr/>
        </p:nvGrpSpPr>
        <p:grpSpPr bwMode="auto">
          <a:xfrm>
            <a:off x="3232150" y="2455863"/>
            <a:ext cx="536575" cy="1150937"/>
            <a:chOff x="1696" y="1392"/>
            <a:chExt cx="344" cy="800"/>
          </a:xfrm>
        </p:grpSpPr>
        <p:grpSp>
          <p:nvGrpSpPr>
            <p:cNvPr id="20507" name="Group 29"/>
            <p:cNvGrpSpPr>
              <a:grpSpLocks/>
            </p:cNvGrpSpPr>
            <p:nvPr/>
          </p:nvGrpSpPr>
          <p:grpSpPr bwMode="auto">
            <a:xfrm>
              <a:off x="1888" y="1392"/>
              <a:ext cx="152" cy="800"/>
              <a:chOff x="1888" y="1400"/>
              <a:chExt cx="152" cy="800"/>
            </a:xfrm>
          </p:grpSpPr>
          <p:sp>
            <p:nvSpPr>
              <p:cNvPr id="20512" name="AutoShape 30"/>
              <p:cNvSpPr>
                <a:spLocks noChangeArrowheads="1"/>
              </p:cNvSpPr>
              <p:nvPr/>
            </p:nvSpPr>
            <p:spPr bwMode="ltGray">
              <a:xfrm>
                <a:off x="1888" y="1400"/>
                <a:ext cx="152" cy="800"/>
              </a:xfrm>
              <a:prstGeom prst="can">
                <a:avLst>
                  <a:gd name="adj" fmla="val 131579"/>
                </a:avLst>
              </a:prstGeom>
              <a:solidFill>
                <a:srgbClr val="FF9966"/>
              </a:solidFill>
              <a:ln w="9525">
                <a:solidFill>
                  <a:srgbClr val="FF9966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en-US" altLang="en-US" sz="1800"/>
              </a:p>
            </p:txBody>
          </p:sp>
          <p:sp>
            <p:nvSpPr>
              <p:cNvPr id="20513" name="Rectangle 31"/>
              <p:cNvSpPr>
                <a:spLocks noChangeAspect="1" noChangeArrowheads="1"/>
              </p:cNvSpPr>
              <p:nvPr/>
            </p:nvSpPr>
            <p:spPr bwMode="ltGray">
              <a:xfrm>
                <a:off x="1927" y="1923"/>
                <a:ext cx="75" cy="19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/>
                <a:r>
                  <a:rPr lang="en-US" altLang="en-US" sz="1800" b="1">
                    <a:solidFill>
                      <a:srgbClr val="FFFFFF"/>
                    </a:solidFill>
                  </a:rPr>
                  <a:t>6</a:t>
                </a:r>
                <a:endParaRPr lang="en-US" altLang="en-US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20508" name="Group 32"/>
            <p:cNvGrpSpPr>
              <a:grpSpLocks/>
            </p:cNvGrpSpPr>
            <p:nvPr/>
          </p:nvGrpSpPr>
          <p:grpSpPr bwMode="auto">
            <a:xfrm>
              <a:off x="1696" y="1392"/>
              <a:ext cx="193" cy="800"/>
              <a:chOff x="1008" y="1568"/>
              <a:chExt cx="193" cy="800"/>
            </a:xfrm>
          </p:grpSpPr>
          <p:sp>
            <p:nvSpPr>
              <p:cNvPr id="20509" name="Rectangle 33"/>
              <p:cNvSpPr>
                <a:spLocks noChangeAspect="1" noChangeArrowheads="1"/>
              </p:cNvSpPr>
              <p:nvPr/>
            </p:nvSpPr>
            <p:spPr bwMode="ltGray">
              <a:xfrm>
                <a:off x="1067" y="2074"/>
                <a:ext cx="75" cy="19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/>
                <a:r>
                  <a:rPr lang="en-US" altLang="en-US" sz="1800" b="1">
                    <a:solidFill>
                      <a:srgbClr val="FFFFFF"/>
                    </a:solidFill>
                  </a:rPr>
                  <a:t>2</a:t>
                </a:r>
                <a:endParaRPr lang="en-US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20510" name="AutoShape 34"/>
              <p:cNvSpPr>
                <a:spLocks noChangeArrowheads="1"/>
              </p:cNvSpPr>
              <p:nvPr/>
            </p:nvSpPr>
            <p:spPr bwMode="ltGray">
              <a:xfrm>
                <a:off x="1029" y="1568"/>
                <a:ext cx="152" cy="800"/>
              </a:xfrm>
              <a:prstGeom prst="can">
                <a:avLst>
                  <a:gd name="adj" fmla="val 131579"/>
                </a:avLst>
              </a:prstGeom>
              <a:solidFill>
                <a:srgbClr val="FF6600"/>
              </a:solidFill>
              <a:ln w="9525">
                <a:solidFill>
                  <a:srgbClr val="FF66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en-US" altLang="en-US" sz="1800"/>
              </a:p>
            </p:txBody>
          </p:sp>
          <p:sp>
            <p:nvSpPr>
              <p:cNvPr id="20511" name="Rectangle 35"/>
              <p:cNvSpPr>
                <a:spLocks noChangeArrowheads="1"/>
              </p:cNvSpPr>
              <p:nvPr/>
            </p:nvSpPr>
            <p:spPr bwMode="ltGray">
              <a:xfrm>
                <a:off x="1008" y="2063"/>
                <a:ext cx="193" cy="2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/>
                <a:r>
                  <a:rPr lang="en-US" altLang="en-US" sz="1800" b="1">
                    <a:solidFill>
                      <a:srgbClr val="FFFFFF"/>
                    </a:solidFill>
                  </a:rPr>
                  <a:t>2</a:t>
                </a:r>
              </a:p>
            </p:txBody>
          </p:sp>
        </p:grpSp>
      </p:grpSp>
      <p:grpSp>
        <p:nvGrpSpPr>
          <p:cNvPr id="20495" name="Group 36"/>
          <p:cNvGrpSpPr>
            <a:grpSpLocks/>
          </p:cNvGrpSpPr>
          <p:nvPr/>
        </p:nvGrpSpPr>
        <p:grpSpPr bwMode="auto">
          <a:xfrm>
            <a:off x="5570538" y="2455863"/>
            <a:ext cx="525462" cy="1150937"/>
            <a:chOff x="3608" y="1432"/>
            <a:chExt cx="336" cy="800"/>
          </a:xfrm>
        </p:grpSpPr>
        <p:sp>
          <p:nvSpPr>
            <p:cNvPr id="20503" name="AutoShape 37"/>
            <p:cNvSpPr>
              <a:spLocks noChangeArrowheads="1"/>
            </p:cNvSpPr>
            <p:nvPr/>
          </p:nvSpPr>
          <p:spPr bwMode="ltGray">
            <a:xfrm>
              <a:off x="3792" y="1432"/>
              <a:ext cx="152" cy="800"/>
            </a:xfrm>
            <a:prstGeom prst="can">
              <a:avLst>
                <a:gd name="adj" fmla="val 131579"/>
              </a:avLst>
            </a:prstGeom>
            <a:solidFill>
              <a:srgbClr val="CC0000"/>
            </a:solidFill>
            <a:ln w="9525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20504" name="AutoShape 38"/>
            <p:cNvSpPr>
              <a:spLocks noChangeArrowheads="1"/>
            </p:cNvSpPr>
            <p:nvPr/>
          </p:nvSpPr>
          <p:spPr bwMode="ltGray">
            <a:xfrm>
              <a:off x="3608" y="1432"/>
              <a:ext cx="152" cy="800"/>
            </a:xfrm>
            <a:prstGeom prst="can">
              <a:avLst>
                <a:gd name="adj" fmla="val 131579"/>
              </a:avLst>
            </a:prstGeom>
            <a:solidFill>
              <a:srgbClr val="CC0000"/>
            </a:solidFill>
            <a:ln w="9525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20505" name="Rectangle 39"/>
            <p:cNvSpPr>
              <a:spLocks noChangeAspect="1" noChangeArrowheads="1"/>
            </p:cNvSpPr>
            <p:nvPr/>
          </p:nvSpPr>
          <p:spPr bwMode="ltGray">
            <a:xfrm>
              <a:off x="3646" y="1938"/>
              <a:ext cx="75" cy="1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altLang="en-US" sz="1800" b="1">
                  <a:solidFill>
                    <a:srgbClr val="FFFFFF"/>
                  </a:solidFill>
                </a:rPr>
                <a:t>4</a:t>
              </a:r>
              <a:endParaRPr lang="en-US" altLang="en-US">
                <a:solidFill>
                  <a:srgbClr val="FFFFFF"/>
                </a:solidFill>
              </a:endParaRPr>
            </a:p>
          </p:txBody>
        </p:sp>
        <p:sp>
          <p:nvSpPr>
            <p:cNvPr id="20506" name="Rectangle 40"/>
            <p:cNvSpPr>
              <a:spLocks noChangeAspect="1" noChangeArrowheads="1"/>
            </p:cNvSpPr>
            <p:nvPr/>
          </p:nvSpPr>
          <p:spPr bwMode="ltGray">
            <a:xfrm>
              <a:off x="3830" y="1938"/>
              <a:ext cx="75" cy="1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altLang="en-US" sz="1800" b="1">
                  <a:solidFill>
                    <a:srgbClr val="FFFFFF"/>
                  </a:solidFill>
                </a:rPr>
                <a:t>4</a:t>
              </a:r>
              <a:endParaRPr lang="en-US" altLang="en-US">
                <a:solidFill>
                  <a:srgbClr val="FFFFFF"/>
                </a:solidFill>
              </a:endParaRPr>
            </a:p>
          </p:txBody>
        </p:sp>
      </p:grpSp>
      <p:sp>
        <p:nvSpPr>
          <p:cNvPr id="20496" name="Rectangle 41"/>
          <p:cNvSpPr>
            <a:spLocks noChangeAspect="1" noChangeArrowheads="1"/>
          </p:cNvSpPr>
          <p:nvPr/>
        </p:nvSpPr>
        <p:spPr bwMode="auto">
          <a:xfrm>
            <a:off x="2571750" y="1411288"/>
            <a:ext cx="1882775" cy="855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de-DE" altLang="en-US" sz="1600" b="1"/>
              <a:t>Lipoteichoic acid (gram + bacteria)</a:t>
            </a:r>
          </a:p>
          <a:p>
            <a:pPr algn="ctr">
              <a:spcBef>
                <a:spcPct val="50000"/>
              </a:spcBef>
            </a:pPr>
            <a:r>
              <a:rPr lang="de-DE" altLang="en-US" sz="1600" b="1"/>
              <a:t>zymosan (fungi)</a:t>
            </a:r>
            <a:endParaRPr lang="en-US" altLang="en-US" sz="1600" b="1"/>
          </a:p>
        </p:txBody>
      </p:sp>
      <p:sp>
        <p:nvSpPr>
          <p:cNvPr id="20497" name="Rectangle 42"/>
          <p:cNvSpPr>
            <a:spLocks noChangeArrowheads="1"/>
          </p:cNvSpPr>
          <p:nvPr/>
        </p:nvSpPr>
        <p:spPr bwMode="auto">
          <a:xfrm>
            <a:off x="4632325" y="1778000"/>
            <a:ext cx="2332038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de-DE" altLang="en-US" sz="1600" b="1"/>
              <a:t>LPS</a:t>
            </a:r>
            <a:br>
              <a:rPr lang="de-DE" altLang="en-US" sz="1600" b="1"/>
            </a:br>
            <a:r>
              <a:rPr lang="de-DE" altLang="en-US" sz="1600" b="1"/>
              <a:t>(gram - bacteria)</a:t>
            </a:r>
            <a:endParaRPr lang="en-US" altLang="en-US" sz="1600" b="1"/>
          </a:p>
        </p:txBody>
      </p:sp>
      <p:sp>
        <p:nvSpPr>
          <p:cNvPr id="20498" name="Text Box 43"/>
          <p:cNvSpPr txBox="1">
            <a:spLocks noChangeArrowheads="1"/>
          </p:cNvSpPr>
          <p:nvPr/>
        </p:nvSpPr>
        <p:spPr bwMode="auto">
          <a:xfrm>
            <a:off x="3389313" y="5846763"/>
            <a:ext cx="1712912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600" b="1">
                <a:solidFill>
                  <a:schemeClr val="hlink"/>
                </a:solidFill>
              </a:rPr>
              <a:t>ENDOSOME</a:t>
            </a:r>
          </a:p>
        </p:txBody>
      </p:sp>
      <p:sp>
        <p:nvSpPr>
          <p:cNvPr id="20499" name="Text Box 44"/>
          <p:cNvSpPr txBox="1">
            <a:spLocks noChangeArrowheads="1"/>
          </p:cNvSpPr>
          <p:nvPr/>
        </p:nvSpPr>
        <p:spPr bwMode="blackWhite">
          <a:xfrm>
            <a:off x="7221538" y="4078288"/>
            <a:ext cx="1712912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600" b="1">
                <a:solidFill>
                  <a:schemeClr val="hlink"/>
                </a:solidFill>
              </a:rPr>
              <a:t>CELL MEMBRANE</a:t>
            </a:r>
          </a:p>
        </p:txBody>
      </p:sp>
      <p:sp>
        <p:nvSpPr>
          <p:cNvPr id="20500" name="Rectangle 45"/>
          <p:cNvSpPr>
            <a:spLocks noChangeAspect="1" noChangeArrowheads="1"/>
          </p:cNvSpPr>
          <p:nvPr/>
        </p:nvSpPr>
        <p:spPr bwMode="auto">
          <a:xfrm>
            <a:off x="6572250" y="2146300"/>
            <a:ext cx="2152650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600" b="1"/>
              <a:t>Flagellin </a:t>
            </a:r>
            <a:br>
              <a:rPr lang="en-US" altLang="en-US" sz="1600" b="1"/>
            </a:br>
            <a:r>
              <a:rPr lang="en-US" altLang="en-US" sz="1600" b="1"/>
              <a:t>(motile bacteria)</a:t>
            </a:r>
          </a:p>
        </p:txBody>
      </p:sp>
      <p:sp>
        <p:nvSpPr>
          <p:cNvPr id="20501" name="Rectangle 46"/>
          <p:cNvSpPr>
            <a:spLocks noChangeAspect="1" noChangeArrowheads="1"/>
          </p:cNvSpPr>
          <p:nvPr/>
        </p:nvSpPr>
        <p:spPr bwMode="auto">
          <a:xfrm>
            <a:off x="2008188" y="5164138"/>
            <a:ext cx="723900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/>
            <a:r>
              <a:rPr lang="de-DE" altLang="en-US" sz="1600" b="1"/>
              <a:t>dsRNA</a:t>
            </a:r>
          </a:p>
          <a:p>
            <a:pPr algn="ctr"/>
            <a:r>
              <a:rPr lang="de-DE" altLang="en-US" sz="1600" b="1"/>
              <a:t>(viruses)</a:t>
            </a:r>
            <a:endParaRPr lang="en-US" altLang="en-US" sz="1600"/>
          </a:p>
        </p:txBody>
      </p:sp>
      <p:sp>
        <p:nvSpPr>
          <p:cNvPr id="20502" name="Rectangle 47"/>
          <p:cNvSpPr>
            <a:spLocks noChangeAspect="1" noChangeArrowheads="1"/>
          </p:cNvSpPr>
          <p:nvPr/>
        </p:nvSpPr>
        <p:spPr bwMode="auto">
          <a:xfrm>
            <a:off x="3981450" y="5127625"/>
            <a:ext cx="723900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/>
            <a:r>
              <a:rPr lang="de-DE" altLang="en-US" sz="1600" b="1"/>
              <a:t>ssRNA</a:t>
            </a:r>
          </a:p>
          <a:p>
            <a:pPr algn="ctr"/>
            <a:r>
              <a:rPr lang="de-DE" altLang="en-US" sz="1600" b="1"/>
              <a:t>(viruses)</a:t>
            </a:r>
            <a:endParaRPr lang="en-US" altLang="en-US" sz="1600"/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Technic">
      <a:majorFont>
        <a:latin typeface="Franklin Gothic Book"/>
        <a:ea typeface=""/>
        <a:cs typeface=""/>
        <a:font script="Jpan" typeface="ＭＳ Ｐゴシック"/>
        <a:font script="Hang" typeface="HY견고딕"/>
        <a:font script="Hans" typeface="宋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黑体"/>
        <a:font script="Hant" typeface="微軟正黑體"/>
        <a:font script="Arab" typeface="Tahoma"/>
        <a:font script="Hebr" typeface="Levenim MT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242</TotalTime>
  <Words>1466</Words>
  <Application>Microsoft Macintosh PowerPoint</Application>
  <PresentationFormat>On-screen Show (4:3)</PresentationFormat>
  <Paragraphs>285</Paragraphs>
  <Slides>26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Calibri</vt:lpstr>
      <vt:lpstr>Franklin Gothic Book</vt:lpstr>
      <vt:lpstr>ＭＳ Ｐゴシック</vt:lpstr>
      <vt:lpstr>Symbol</vt:lpstr>
      <vt:lpstr>Wingdings</vt:lpstr>
      <vt:lpstr>Arial</vt:lpstr>
      <vt:lpstr>Office Theme</vt:lpstr>
      <vt:lpstr>PowerPoint Presentation</vt:lpstr>
      <vt:lpstr>PowerPoint Presentation</vt:lpstr>
      <vt:lpstr>PowerPoint Presentation</vt:lpstr>
      <vt:lpstr>Outline</vt:lpstr>
      <vt:lpstr>Checkmate: Executive Summary </vt:lpstr>
      <vt:lpstr>Experienced Leadership Team and Board</vt:lpstr>
      <vt:lpstr>The Evolution of Cancer Immunotherapy</vt:lpstr>
      <vt:lpstr>Anti-PD-1 Works Great In “Hot” Tumors With TIL   How to convert the other ~80% of patients to responders?</vt:lpstr>
      <vt:lpstr>Toll-Like Receptors (TLR) Recognize Pathogen-Expressed Molecules</vt:lpstr>
      <vt:lpstr>TLR9 Agonists (CpG oligos)  Induce The Strongest Type I IFN and CTL Response  </vt:lpstr>
      <vt:lpstr>How Can TLR9 Activation Work in  Treating Cancer?</vt:lpstr>
      <vt:lpstr>TLR9 ligands Induce Anti-tumor CD8+ T cells  </vt:lpstr>
      <vt:lpstr>TLR9 ligands Induce Anti-tumor CD8+ T cells  BUT Also Induce PD-1; “Setting The Immune Brakes”</vt:lpstr>
      <vt:lpstr>Survival Benefit of Anti-PD-1 + CpG Combo  Confirmed In Syngeneic A20 Lymphoma Model</vt:lpstr>
      <vt:lpstr>Anti-PD-1 + CpG Combo Controls Growth of Untreated and Treated Tumors </vt:lpstr>
      <vt:lpstr>The 3 Signal Model of T Cell Activation  Tumor Microenvironment Suppresses T cells</vt:lpstr>
      <vt:lpstr>CMP-001 Activates All 3 Signals  Synergy with Anti-PD-1</vt:lpstr>
      <vt:lpstr>CMP-001 Activates All 3 Signals  Synergy with Anti-PD-1</vt:lpstr>
      <vt:lpstr>Checkmate CpG-A (CMP-001)  Induces Highest IFN-a (Good) and Lowest IL-10 (Bad)</vt:lpstr>
      <vt:lpstr>Key Role of IFN-a In Tumor Rejection</vt:lpstr>
      <vt:lpstr>TLR9 Ligands and IFN-a </vt:lpstr>
      <vt:lpstr>CMP-001: Checkmate Lead Program</vt:lpstr>
      <vt:lpstr>Summary: Checkmate’s Approach Enhancing Efficacy of Checkpoint Inhibitors   </vt:lpstr>
      <vt:lpstr>Back-up</vt:lpstr>
      <vt:lpstr>To Improve Cancer Immunotherapy, We Need To Generate Many Effector Anti-tumor CD8+ T cells </vt:lpstr>
      <vt:lpstr>Three Distinct CpG Oligo Structures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10</cp:revision>
  <cp:lastPrinted>2015-11-03T20:50:37Z</cp:lastPrinted>
  <dcterms:created xsi:type="dcterms:W3CDTF">2015-12-19T23:21:09Z</dcterms:created>
  <dcterms:modified xsi:type="dcterms:W3CDTF">2015-12-23T04:08:04Z</dcterms:modified>
</cp:coreProperties>
</file>